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3"/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12192000"/>
  <p:notesSz cx="6858000" cy="9144000"/>
  <p:embeddedFontLst>
    <p:embeddedFont>
      <p:font typeface="Robo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22" Type="http://schemas.openxmlformats.org/officeDocument/2006/relationships/slide" Target="slides/slide17.xml"/><Relationship Id="rId44" Type="http://schemas.openxmlformats.org/officeDocument/2006/relationships/font" Target="fonts/Roboto-boldItalic.fntdata"/><Relationship Id="rId21" Type="http://schemas.openxmlformats.org/officeDocument/2006/relationships/slide" Target="slides/slide16.xml"/><Relationship Id="rId43" Type="http://schemas.openxmlformats.org/officeDocument/2006/relationships/font" Target="fonts/Robot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42e06c340_0_9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442e06c340_0_9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42e06c340_0_1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442e06c340_0_1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468d98cd1f_0_13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g468d98cd1f_0_13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468d98cd1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468d98cd1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468d98cd1f_0_10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g468d98cd1f_0_10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468d98cd1f_0_15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g468d98cd1f_0_15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468d98cd1f_0_3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g468d98cd1f_0_3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468d98cd1f_0_12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g468d98cd1f_0_12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468d98cd1f_0_24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g468d98cd1f_0_24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468d98cd1f_0_24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g468d98cd1f_0_24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435aef60a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4435aef60a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468d98cd1f_0_2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g468d98cd1f_0_2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468d98cd1f_0_3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g468d98cd1f_0_3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468d98cd1f_0_26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g468d98cd1f_0_26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468d98cd1f_0_26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g468d98cd1f_0_26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468d98cd1f_0_13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g468d98cd1f_0_13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468d98cd1f_0_16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g468d98cd1f_0_16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468d98cd1f_0_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g468d98cd1f_0_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468d98cd1f_0_20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g468d98cd1f_0_20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468d98cd1f_0_12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g468d98cd1f_0_1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468d98cd1f_0_2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g468d98cd1f_0_24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435aef60a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4435aef60a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468d98cd1f_0_19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g468d98cd1f_0_19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468d98cd1f_0_24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g468d98cd1f_0_24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468d98cd1f_0_24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g468d98cd1f_0_24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468d98cd1f_0_10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g468d98cd1f_0_10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468d98cd1f_0_12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g468d98cd1f_0_1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468d98cd1f_0_13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g468d98cd1f_0_13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42e06c34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442e06c34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69aa492c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469aa492c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68d98cd1f_0_12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468d98cd1f_0_12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42e06c340_0_4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442e06c340_0_4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42e06c340_0_7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442e06c340_0_7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Title">
  <p:cSld name="Main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" type="body"/>
          </p:nvPr>
        </p:nvSpPr>
        <p:spPr>
          <a:xfrm>
            <a:off x="533400" y="3281745"/>
            <a:ext cx="9419416" cy="58261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body"/>
          </p:nvPr>
        </p:nvSpPr>
        <p:spPr>
          <a:xfrm>
            <a:off x="533400" y="3836987"/>
            <a:ext cx="9419416" cy="5826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D4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79D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IG 1">
  <p:cSld name="VBS IG 1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61" name="Google Shape;6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A8D08C"/>
              </a:gs>
            </a:gsLst>
            <a:lin ang="0" scaled="0"/>
          </a:gradFill>
          <a:ln>
            <a:noFill/>
          </a:ln>
        </p:spPr>
      </p:pic>
      <p:sp>
        <p:nvSpPr>
          <p:cNvPr id="62" name="Google Shape;62;p12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2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64" name="Google Shape;6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IG 2">
  <p:cSld name="VBS IG 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66" name="Google Shape;6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A8D08C"/>
              </a:gs>
            </a:gsLst>
            <a:lin ang="0" scaled="0"/>
          </a:gradFill>
          <a:ln>
            <a:noFill/>
          </a:ln>
        </p:spPr>
      </p:pic>
      <p:sp>
        <p:nvSpPr>
          <p:cNvPr id="67" name="Google Shape;67;p13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70" name="Google Shape;7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IG SDK 1">
  <p:cSld name="VBS IG SDK 1"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72" name="Google Shape;7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A8D08C"/>
              </a:gs>
            </a:gsLst>
            <a:lin ang="0" scaled="0"/>
          </a:gradFill>
          <a:ln>
            <a:noFill/>
          </a:ln>
        </p:spPr>
      </p:pic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4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83356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IG SDK 2">
  <p:cSld name="VBS IG SDK 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77" name="Google Shape;7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A8D08C"/>
              </a:gs>
            </a:gsLst>
            <a:lin ang="0" scaled="0"/>
          </a:gradFill>
          <a:ln>
            <a:noFill/>
          </a:ln>
        </p:spPr>
      </p:pic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5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5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83356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actics 1">
  <p:cSld name="Tactics 1"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83" name="Google Shape;8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9CC2E5"/>
              </a:gs>
            </a:gsLst>
            <a:lin ang="0" scaled="0"/>
          </a:gradFill>
          <a:ln>
            <a:noFill/>
          </a:ln>
        </p:spPr>
      </p:pic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6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drawing of a cartoon character&#10;&#10;Description generated with high confidence" id="86" name="Google Shape;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actics 2">
  <p:cSld name="Tactics 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88" name="Google Shape;8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9CC2E5"/>
              </a:gs>
            </a:gsLst>
            <a:lin ang="0" scaled="0"/>
          </a:gradFill>
          <a:ln>
            <a:noFill/>
          </a:ln>
        </p:spPr>
      </p:pic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7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7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drawing of a cartoon character&#10;&#10;Description generated with high confidence" id="92" name="Google Shape;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Geo 1">
  <p:cSld name="VBS Geo 1"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94" name="Google Shape;9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9CC2E5"/>
              </a:gs>
            </a:gsLst>
            <a:lin ang="0" scaled="0"/>
          </a:gradFill>
          <a:ln>
            <a:noFill/>
          </a:ln>
        </p:spPr>
      </p:pic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8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97" name="Google Shape;9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Geo 2">
  <p:cSld name="VBS Geo 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99" name="Google Shape;9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9CC2E5"/>
              </a:gs>
            </a:gsLst>
            <a:lin ang="0" scaled="0"/>
          </a:gradFill>
          <a:ln>
            <a:noFill/>
          </a:ln>
        </p:spPr>
      </p:pic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9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Gateway 1">
  <p:cSld name="VBS Gateway 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05" name="Google Shape;10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0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108" name="Google Shape;10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Gateway 2">
  <p:cSld name="VBS Gateway 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10" name="Google Shape;11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1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114" name="Google Shape;1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Title Slide">
  <p:cSld name="VBS 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idx="1" type="body"/>
          </p:nvPr>
        </p:nvSpPr>
        <p:spPr>
          <a:xfrm>
            <a:off x="533400" y="3281745"/>
            <a:ext cx="9419416" cy="58261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2" type="body"/>
          </p:nvPr>
        </p:nvSpPr>
        <p:spPr>
          <a:xfrm>
            <a:off x="533400" y="3836987"/>
            <a:ext cx="9419416" cy="5826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D4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79D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vector graphics&#10;&#10;Description generated with very high confidence" id="17" name="Google Shape;1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7429" y="91440"/>
            <a:ext cx="975360" cy="97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Sim SDK 1">
  <p:cSld name="VBS Sim SDK 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16" name="Google Shape;11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2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82119"/>
            <a:ext cx="925200" cy="9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Sim SDK 2">
  <p:cSld name="VBS Sim SDK 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21" name="Google Shape;12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3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3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5" name="Google Shape;12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82119"/>
            <a:ext cx="925200" cy="9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Radio 1">
  <p:cSld name="VBS Radio 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27" name="Google Shape;12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4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130" name="Google Shape;13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Radio 2">
  <p:cSld name="VBS Radio 2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32" name="Google Shape;13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5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5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136" name="Google Shape;13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Control 1">
  <p:cSld name="VBS Control 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38" name="Google Shape;13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6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high confidence" id="141" name="Google Shape;1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5200" cy="9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Control 2">
  <p:cSld name="VBS Control 2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43" name="Google Shape;14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7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7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high confidence" id="147" name="Google Shape;14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5200" cy="9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EWS 1">
  <p:cSld name="STEWS 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49" name="Google Shape;14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9CC2E5"/>
              </a:gs>
            </a:gsLst>
            <a:lin ang="0" scaled="0"/>
          </a:gradFill>
          <a:ln>
            <a:noFill/>
          </a:ln>
        </p:spPr>
      </p:pic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8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2" name="Google Shape;15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EWS 2">
  <p:cSld name="STEWS 2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54" name="Google Shape;15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9CC2E5"/>
              </a:gs>
            </a:gsLst>
            <a:lin ang="0" scaled="0"/>
          </a:gradFill>
          <a:ln>
            <a:noFill/>
          </a:ln>
        </p:spPr>
      </p:pic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29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29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8" name="Google Shape;15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Blue IG 1">
  <p:cSld name="VBS Blue IG 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60" name="Google Shape;16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9CC2E5"/>
              </a:gs>
            </a:gsLst>
            <a:lin ang="0" scaled="0"/>
          </a:gradFill>
          <a:ln>
            <a:noFill/>
          </a:ln>
        </p:spPr>
      </p:pic>
      <p:sp>
        <p:nvSpPr>
          <p:cNvPr id="161" name="Google Shape;161;p30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30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163" name="Google Shape;16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Blue IG 2">
  <p:cSld name="VBS Blue IG 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65" name="Google Shape;16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9CC2E5"/>
              </a:gs>
            </a:gsLst>
            <a:lin ang="0" scaled="0"/>
          </a:gradFill>
          <a:ln>
            <a:noFill/>
          </a:ln>
        </p:spPr>
      </p:pic>
      <p:sp>
        <p:nvSpPr>
          <p:cNvPr id="166" name="Google Shape;166;p31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31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31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very high confidence" id="169" name="Google Shape;16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SDK Title Slide">
  <p:cSld name="VBSSDK 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" type="body"/>
          </p:nvPr>
        </p:nvSpPr>
        <p:spPr>
          <a:xfrm>
            <a:off x="533400" y="3281745"/>
            <a:ext cx="9419416" cy="58261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2" type="body"/>
          </p:nvPr>
        </p:nvSpPr>
        <p:spPr>
          <a:xfrm>
            <a:off x="533400" y="3836987"/>
            <a:ext cx="9419416" cy="5826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D4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79D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6000" y="90000"/>
            <a:ext cx="975600" cy="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ears Studio 1">
  <p:cSld name="Gears Studio 1"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71" name="Google Shape;17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AC97E1"/>
              </a:gs>
            </a:gsLst>
            <a:lin ang="0" scaled="0"/>
          </a:gradFill>
          <a:ln>
            <a:noFill/>
          </a:ln>
        </p:spPr>
      </p:pic>
      <p:sp>
        <p:nvSpPr>
          <p:cNvPr id="172" name="Google Shape;172;p32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32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4" name="Google Shape;17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5200" cy="9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ears Studio 2">
  <p:cSld name="Gears Studio 2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76" name="Google Shape;17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AC97E1"/>
              </a:gs>
            </a:gsLst>
            <a:lin ang="0" scaled="0"/>
          </a:gradFill>
          <a:ln>
            <a:noFill/>
          </a:ln>
        </p:spPr>
      </p:pic>
      <p:sp>
        <p:nvSpPr>
          <p:cNvPr id="177" name="Google Shape;177;p33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3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3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0" name="Google Shape;18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00" y="79200"/>
            <a:ext cx="925200" cy="9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rraTools 1">
  <p:cSld name="TerraTools 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182" name="Google Shape;18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9CC2E5"/>
              </a:gs>
            </a:gsLst>
            <a:lin ang="0" scaled="0"/>
          </a:gradFill>
          <a:ln>
            <a:noFill/>
          </a:ln>
        </p:spPr>
      </p:pic>
      <p:sp>
        <p:nvSpPr>
          <p:cNvPr id="183" name="Google Shape;183;p34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5" name="Google Shape;1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00" y="79450"/>
            <a:ext cx="925199" cy="92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Custom Layout">
  <p:cSld name="8_Custom Layou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idx="1" type="body"/>
          </p:nvPr>
        </p:nvSpPr>
        <p:spPr>
          <a:xfrm>
            <a:off x="215023" y="3"/>
            <a:ext cx="8821796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rol Title Slide">
  <p:cSld name="Control 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" type="body"/>
          </p:nvPr>
        </p:nvSpPr>
        <p:spPr>
          <a:xfrm>
            <a:off x="533400" y="3281745"/>
            <a:ext cx="9419416" cy="58261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533400" y="3836987"/>
            <a:ext cx="9419416" cy="5826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D4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79D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close up of a sign&#10;&#10;Description generated with high confidence" id="25" name="Google Shape;2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6000" y="152400"/>
            <a:ext cx="975360" cy="97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Sim glyph 1">
  <p:cSld name="BISim glyph 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33" name="Google Shape;3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34" name="Google Shape;34;p7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7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6" name="Google Shape;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144" y="112288"/>
            <a:ext cx="926593" cy="92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Sim glyph 2">
  <p:cSld name="BISim glyph 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38" name="Google Shape;3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39" name="Google Shape;39;p8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8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2" name="Google Shape;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144" y="112288"/>
            <a:ext cx="926593" cy="92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3 2">
  <p:cSld name="VBS3 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44" name="Google Shape;4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45" name="Google Shape;45;p9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vector graphics&#10;&#10;Description generated with very high confidence" id="48" name="Google Shape;4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161" y="80642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Chalkboard 1">
  <p:cSld name="VBS Chalkboard 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50" name="Google Shape;5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0"/>
          <p:cNvSpPr txBox="1"/>
          <p:nvPr>
            <p:ph idx="2" type="body"/>
          </p:nvPr>
        </p:nvSpPr>
        <p:spPr>
          <a:xfrm>
            <a:off x="215024" y="1312494"/>
            <a:ext cx="11761955" cy="5246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3" name="Google Shape;5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463" y="94497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BS Chalkboard 2">
  <p:cSld name="VBS Chalkboard 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chenware&#10;&#10;Description generated with very high confidence" id="55" name="Google Shape;5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158385"/>
          </a:xfrm>
          <a:prstGeom prst="rect">
            <a:avLst/>
          </a:prstGeom>
          <a:gradFill>
            <a:gsLst>
              <a:gs pos="0">
                <a:srgbClr val="F1F4FB">
                  <a:alpha val="69803"/>
                </a:srgbClr>
              </a:gs>
              <a:gs pos="100000">
                <a:srgbClr val="FF9801">
                  <a:alpha val="71764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1422401" y="3"/>
            <a:ext cx="10554577" cy="1151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2" type="body"/>
          </p:nvPr>
        </p:nvSpPr>
        <p:spPr>
          <a:xfrm>
            <a:off x="215024" y="1312491"/>
            <a:ext cx="11761955" cy="3287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1"/>
          <p:cNvSpPr txBox="1"/>
          <p:nvPr>
            <p:ph idx="3" type="body"/>
          </p:nvPr>
        </p:nvSpPr>
        <p:spPr>
          <a:xfrm>
            <a:off x="215025" y="4608576"/>
            <a:ext cx="7685393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9" name="Google Shape;5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463" y="94497"/>
            <a:ext cx="926592" cy="9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27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26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1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29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30" Type="http://schemas.openxmlformats.org/officeDocument/2006/relationships/theme" Target="../theme/theme3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56737" y="6172200"/>
            <a:ext cx="11900299" cy="615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This presentation is COMPANY CONFIDENTIAL – not for public release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Copyright © 2018 Bohemia Interactive Simulations                  </a:t>
            </a:r>
            <a:endParaRPr b="0" i="0" sz="900" u="none" cap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All other trademarks or copyrights are the property of their respective owners. All Rights Reserved.</a:t>
            </a:r>
            <a:endParaRPr b="0" i="0" sz="900" u="none" cap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Relationship Id="rId5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Relationship Id="rId5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21.png"/><Relationship Id="rId7" Type="http://schemas.openxmlformats.org/officeDocument/2006/relationships/image" Target="../media/image53.png"/><Relationship Id="rId8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Relationship Id="rId5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Relationship Id="rId4" Type="http://schemas.openxmlformats.org/officeDocument/2006/relationships/hyperlink" Target="https://www.stripes.com/former-uss-john-s-mccain-commander-pleads-guilty-in-plea-deal-will-retire-1.529163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Relationship Id="rId5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Relationship Id="rId5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hyperlink" Target="https://www.theverge.com/2018/3/20/17130056/telltale-games-developer-layoffs-toxic-video-game-industry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Relationship Id="rId5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tinyurl.com/ABGameOn2018" TargetMode="External"/><Relationship Id="rId4" Type="http://schemas.openxmlformats.org/officeDocument/2006/relationships/hyperlink" Target="http://www.andrewbarron.net" TargetMode="External"/><Relationship Id="rId9" Type="http://schemas.openxmlformats.org/officeDocument/2006/relationships/hyperlink" Target="http://www.manager-tools.com" TargetMode="External"/><Relationship Id="rId5" Type="http://schemas.openxmlformats.org/officeDocument/2006/relationships/hyperlink" Target="http://www.andrewbarron.net" TargetMode="External"/><Relationship Id="rId6" Type="http://schemas.openxmlformats.org/officeDocument/2006/relationships/hyperlink" Target="https://linkedin.com/in/andrew-w-barron/" TargetMode="External"/><Relationship Id="rId7" Type="http://schemas.openxmlformats.org/officeDocument/2006/relationships/hyperlink" Target="mailto:info@andrewbarron.net" TargetMode="External"/><Relationship Id="rId8" Type="http://schemas.openxmlformats.org/officeDocument/2006/relationships/hyperlink" Target="mailto:andrew.barron@bisimulations.com" TargetMode="External"/><Relationship Id="rId11" Type="http://schemas.openxmlformats.org/officeDocument/2006/relationships/hyperlink" Target="https://bisimulations.com/company/careers" TargetMode="External"/><Relationship Id="rId10" Type="http://schemas.openxmlformats.org/officeDocument/2006/relationships/image" Target="../media/image51.png"/><Relationship Id="rId12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>
            <p:ph idx="1" type="body"/>
          </p:nvPr>
        </p:nvSpPr>
        <p:spPr>
          <a:xfrm>
            <a:off x="135901" y="321275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Balancing Order and Chaos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Lessons Learned from Scaling to 250+</a:t>
            </a:r>
            <a:endParaRPr/>
          </a:p>
        </p:txBody>
      </p:sp>
      <p:sp>
        <p:nvSpPr>
          <p:cNvPr id="193" name="Google Shape;193;p36"/>
          <p:cNvSpPr txBox="1"/>
          <p:nvPr>
            <p:ph idx="1" type="body"/>
          </p:nvPr>
        </p:nvSpPr>
        <p:spPr>
          <a:xfrm>
            <a:off x="523100" y="4551400"/>
            <a:ext cx="46050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 sz="1800"/>
              <a:t>Andrew Barron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 sz="1800"/>
              <a:t>Design Director &amp; Product Dev Lead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 sz="1800"/>
              <a:t>Bohemia Interactive Simulations</a:t>
            </a:r>
            <a:endParaRPr sz="1800"/>
          </a:p>
        </p:txBody>
      </p:sp>
      <p:sp>
        <p:nvSpPr>
          <p:cNvPr id="194" name="Google Shape;194;p36"/>
          <p:cNvSpPr/>
          <p:nvPr/>
        </p:nvSpPr>
        <p:spPr>
          <a:xfrm>
            <a:off x="0" y="6324200"/>
            <a:ext cx="4806900" cy="533700"/>
          </a:xfrm>
          <a:prstGeom prst="rect">
            <a:avLst/>
          </a:prstGeom>
          <a:solidFill>
            <a:srgbClr val="26262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Complexity increases exponentially</a:t>
            </a:r>
            <a:endParaRPr/>
          </a:p>
        </p:txBody>
      </p:sp>
      <p:grpSp>
        <p:nvGrpSpPr>
          <p:cNvPr id="355" name="Google Shape;355;p45"/>
          <p:cNvGrpSpPr/>
          <p:nvPr/>
        </p:nvGrpSpPr>
        <p:grpSpPr>
          <a:xfrm>
            <a:off x="2213225" y="1451972"/>
            <a:ext cx="1474530" cy="4991292"/>
            <a:chOff x="2213225" y="1451972"/>
            <a:chExt cx="1474530" cy="4991292"/>
          </a:xfrm>
        </p:grpSpPr>
        <p:sp>
          <p:nvSpPr>
            <p:cNvPr id="356" name="Google Shape;356;p45"/>
            <p:cNvSpPr/>
            <p:nvPr/>
          </p:nvSpPr>
          <p:spPr>
            <a:xfrm>
              <a:off x="2339425" y="4455163"/>
              <a:ext cx="1153800" cy="11511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7" name="Google Shape;357;p45"/>
            <p:cNvSpPr/>
            <p:nvPr/>
          </p:nvSpPr>
          <p:spPr>
            <a:xfrm>
              <a:off x="2374750" y="3984113"/>
              <a:ext cx="927600" cy="5898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</a:rPr>
                <a:t>DLC</a:t>
              </a: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358" name="Google Shape;358;p45"/>
            <p:cNvSpPr/>
            <p:nvPr/>
          </p:nvSpPr>
          <p:spPr>
            <a:xfrm rot="2700000">
              <a:off x="2916055" y="5786115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9" name="Google Shape;359;p45"/>
            <p:cNvSpPr/>
            <p:nvPr/>
          </p:nvSpPr>
          <p:spPr>
            <a:xfrm>
              <a:off x="2213225" y="1451972"/>
              <a:ext cx="1250640" cy="1054080"/>
            </a:xfrm>
            <a:prstGeom prst="cloud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60" name="Google Shape;360;p45"/>
            <p:cNvSpPr/>
            <p:nvPr/>
          </p:nvSpPr>
          <p:spPr>
            <a:xfrm rot="5401219">
              <a:off x="2415550" y="3074825"/>
              <a:ext cx="846000" cy="340500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grpSp>
          <p:nvGrpSpPr>
            <p:cNvPr id="361" name="Google Shape;361;p45"/>
            <p:cNvGrpSpPr/>
            <p:nvPr/>
          </p:nvGrpSpPr>
          <p:grpSpPr>
            <a:xfrm>
              <a:off x="2618938" y="1684113"/>
              <a:ext cx="439200" cy="589800"/>
              <a:chOff x="2417875" y="1950175"/>
              <a:chExt cx="439200" cy="589800"/>
            </a:xfrm>
          </p:grpSpPr>
          <p:sp>
            <p:nvSpPr>
              <p:cNvPr id="362" name="Google Shape;362;p45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3" name="Google Shape;363;p45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4" name="Google Shape;364;p45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5" name="Google Shape;365;p45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6" name="Google Shape;366;p45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7" name="Google Shape;367;p45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8" name="Google Shape;368;p45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9" name="Google Shape;369;p45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70" name="Google Shape;370;p45"/>
          <p:cNvGrpSpPr/>
          <p:nvPr/>
        </p:nvGrpSpPr>
        <p:grpSpPr>
          <a:xfrm>
            <a:off x="4258012" y="1451975"/>
            <a:ext cx="2867755" cy="5048126"/>
            <a:chOff x="4258012" y="1451975"/>
            <a:chExt cx="2867755" cy="5048126"/>
          </a:xfrm>
        </p:grpSpPr>
        <p:grpSp>
          <p:nvGrpSpPr>
            <p:cNvPr id="371" name="Google Shape;371;p45"/>
            <p:cNvGrpSpPr/>
            <p:nvPr/>
          </p:nvGrpSpPr>
          <p:grpSpPr>
            <a:xfrm>
              <a:off x="4390958" y="4512000"/>
              <a:ext cx="1153804" cy="1151101"/>
              <a:chOff x="1866821" y="4676775"/>
              <a:chExt cx="1153804" cy="1151101"/>
            </a:xfrm>
          </p:grpSpPr>
          <p:sp>
            <p:nvSpPr>
              <p:cNvPr id="372" name="Google Shape;372;p45"/>
              <p:cNvSpPr/>
              <p:nvPr/>
            </p:nvSpPr>
            <p:spPr>
              <a:xfrm>
                <a:off x="1866825" y="4676775"/>
                <a:ext cx="1153800" cy="1151100"/>
              </a:xfrm>
              <a:prstGeom prst="cube">
                <a:avLst>
                  <a:gd fmla="val 14481" name="adj"/>
                </a:avLst>
              </a:prstGeom>
              <a:solidFill>
                <a:srgbClr val="FFD9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73" name="Google Shape;373;p4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866821" y="4842676"/>
                <a:ext cx="985200" cy="985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4" name="Google Shape;374;p45"/>
            <p:cNvSpPr/>
            <p:nvPr/>
          </p:nvSpPr>
          <p:spPr>
            <a:xfrm rot="5401219">
              <a:off x="4799626" y="2870412"/>
              <a:ext cx="846000" cy="34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45"/>
            <p:cNvSpPr/>
            <p:nvPr/>
          </p:nvSpPr>
          <p:spPr>
            <a:xfrm>
              <a:off x="4426288" y="4040950"/>
              <a:ext cx="9276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DLC</a:t>
              </a:r>
              <a:endParaRPr sz="1800"/>
            </a:p>
          </p:txBody>
        </p:sp>
        <p:sp>
          <p:nvSpPr>
            <p:cNvPr id="376" name="Google Shape;376;p45"/>
            <p:cNvSpPr/>
            <p:nvPr/>
          </p:nvSpPr>
          <p:spPr>
            <a:xfrm>
              <a:off x="4767988" y="3478550"/>
              <a:ext cx="9276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DLC</a:t>
              </a:r>
              <a:endParaRPr sz="1800"/>
            </a:p>
          </p:txBody>
        </p:sp>
        <p:sp>
          <p:nvSpPr>
            <p:cNvPr id="377" name="Google Shape;377;p45"/>
            <p:cNvSpPr/>
            <p:nvPr/>
          </p:nvSpPr>
          <p:spPr>
            <a:xfrm rot="5402177">
              <a:off x="3886587" y="3157951"/>
              <a:ext cx="1421100" cy="34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45"/>
            <p:cNvSpPr/>
            <p:nvPr/>
          </p:nvSpPr>
          <p:spPr>
            <a:xfrm rot="2700000">
              <a:off x="4967592" y="5842953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45"/>
            <p:cNvSpPr/>
            <p:nvPr/>
          </p:nvSpPr>
          <p:spPr>
            <a:xfrm>
              <a:off x="4258012" y="1451975"/>
              <a:ext cx="2355480" cy="1151064"/>
            </a:xfrm>
            <a:prstGeom prst="cloud">
              <a:avLst/>
            </a:prstGeom>
            <a:solidFill>
              <a:srgbClr val="EFEFE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45"/>
            <p:cNvSpPr/>
            <p:nvPr/>
          </p:nvSpPr>
          <p:spPr>
            <a:xfrm>
              <a:off x="5923238" y="3779000"/>
              <a:ext cx="927600" cy="353100"/>
            </a:xfrm>
            <a:prstGeom prst="cube">
              <a:avLst>
                <a:gd fmla="val 29368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81" name="Google Shape;381;p45"/>
            <p:cNvSpPr/>
            <p:nvPr/>
          </p:nvSpPr>
          <p:spPr>
            <a:xfrm>
              <a:off x="5923238" y="3414800"/>
              <a:ext cx="927600" cy="7173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DLC</a:t>
              </a:r>
              <a:endParaRPr sz="1800"/>
            </a:p>
          </p:txBody>
        </p:sp>
        <p:sp>
          <p:nvSpPr>
            <p:cNvPr id="382" name="Google Shape;382;p45"/>
            <p:cNvSpPr/>
            <p:nvPr/>
          </p:nvSpPr>
          <p:spPr>
            <a:xfrm rot="2701724">
              <a:off x="5605751" y="2870466"/>
              <a:ext cx="845983" cy="340684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83" name="Google Shape;383;p45"/>
            <p:cNvGrpSpPr/>
            <p:nvPr/>
          </p:nvGrpSpPr>
          <p:grpSpPr>
            <a:xfrm>
              <a:off x="4612888" y="1732613"/>
              <a:ext cx="439200" cy="589800"/>
              <a:chOff x="2417875" y="1950175"/>
              <a:chExt cx="439200" cy="589800"/>
            </a:xfrm>
          </p:grpSpPr>
          <p:sp>
            <p:nvSpPr>
              <p:cNvPr id="384" name="Google Shape;384;p45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solidFill>
                <a:srgbClr val="D9EAD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45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45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45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45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45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45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45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2" name="Google Shape;392;p45"/>
            <p:cNvGrpSpPr/>
            <p:nvPr/>
          </p:nvGrpSpPr>
          <p:grpSpPr>
            <a:xfrm>
              <a:off x="5170138" y="1732613"/>
              <a:ext cx="439200" cy="589800"/>
              <a:chOff x="2417875" y="1950175"/>
              <a:chExt cx="439200" cy="589800"/>
            </a:xfrm>
          </p:grpSpPr>
          <p:sp>
            <p:nvSpPr>
              <p:cNvPr id="393" name="Google Shape;393;p45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solidFill>
                <a:srgbClr val="D9EAD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45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45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45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45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45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45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45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1" name="Google Shape;401;p45"/>
            <p:cNvGrpSpPr/>
            <p:nvPr/>
          </p:nvGrpSpPr>
          <p:grpSpPr>
            <a:xfrm>
              <a:off x="5695588" y="1732613"/>
              <a:ext cx="439200" cy="589800"/>
              <a:chOff x="2417875" y="1950175"/>
              <a:chExt cx="439200" cy="589800"/>
            </a:xfrm>
          </p:grpSpPr>
          <p:sp>
            <p:nvSpPr>
              <p:cNvPr id="402" name="Google Shape;402;p45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solidFill>
                <a:srgbClr val="D9EAD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45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45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45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45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45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45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45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10" name="Google Shape;410;p45"/>
            <p:cNvSpPr/>
            <p:nvPr/>
          </p:nvSpPr>
          <p:spPr>
            <a:xfrm rot="2700000">
              <a:off x="6354067" y="4382728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3F3F3"/>
            </a:solidFill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1" name="Google Shape;411;p45"/>
          <p:cNvGrpSpPr/>
          <p:nvPr/>
        </p:nvGrpSpPr>
        <p:grpSpPr>
          <a:xfrm>
            <a:off x="372750" y="1669101"/>
            <a:ext cx="1257555" cy="4774176"/>
            <a:chOff x="372750" y="1669101"/>
            <a:chExt cx="1257555" cy="4774176"/>
          </a:xfrm>
        </p:grpSpPr>
        <p:sp>
          <p:nvSpPr>
            <p:cNvPr id="412" name="Google Shape;412;p45"/>
            <p:cNvSpPr/>
            <p:nvPr/>
          </p:nvSpPr>
          <p:spPr>
            <a:xfrm rot="2700000">
              <a:off x="858605" y="5786128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5"/>
            <p:cNvSpPr/>
            <p:nvPr/>
          </p:nvSpPr>
          <p:spPr>
            <a:xfrm rot="5401219">
              <a:off x="566850" y="3074813"/>
              <a:ext cx="846000" cy="340500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5"/>
            <p:cNvSpPr/>
            <p:nvPr/>
          </p:nvSpPr>
          <p:spPr>
            <a:xfrm>
              <a:off x="493350" y="1669101"/>
              <a:ext cx="927612" cy="837000"/>
            </a:xfrm>
            <a:prstGeom prst="cloud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5"/>
            <p:cNvSpPr/>
            <p:nvPr/>
          </p:nvSpPr>
          <p:spPr>
            <a:xfrm>
              <a:off x="372750" y="4455175"/>
              <a:ext cx="1153800" cy="11511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6" name="Google Shape;416;p45"/>
            <p:cNvGrpSpPr/>
            <p:nvPr/>
          </p:nvGrpSpPr>
          <p:grpSpPr>
            <a:xfrm>
              <a:off x="730050" y="1792700"/>
              <a:ext cx="439200" cy="589800"/>
              <a:chOff x="2417875" y="1950175"/>
              <a:chExt cx="439200" cy="589800"/>
            </a:xfrm>
          </p:grpSpPr>
          <p:sp>
            <p:nvSpPr>
              <p:cNvPr id="417" name="Google Shape;417;p45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Google Shape;418;p45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" name="Google Shape;419;p45"/>
              <p:cNvSpPr/>
              <p:nvPr/>
            </p:nvSpPr>
            <p:spPr>
              <a:xfrm>
                <a:off x="2630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45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45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2" name="Google Shape;422;p45"/>
          <p:cNvSpPr txBox="1"/>
          <p:nvPr/>
        </p:nvSpPr>
        <p:spPr>
          <a:xfrm>
            <a:off x="426175" y="6328500"/>
            <a:ext cx="8784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7B7B7"/>
                </a:solidFill>
              </a:rPr>
              <a:t>2006</a:t>
            </a:r>
            <a:endParaRPr sz="2400">
              <a:solidFill>
                <a:srgbClr val="B7B7B7"/>
              </a:solidFill>
            </a:endParaRPr>
          </a:p>
        </p:txBody>
      </p:sp>
      <p:sp>
        <p:nvSpPr>
          <p:cNvPr id="423" name="Google Shape;423;p45"/>
          <p:cNvSpPr txBox="1"/>
          <p:nvPr/>
        </p:nvSpPr>
        <p:spPr>
          <a:xfrm>
            <a:off x="2362050" y="6328500"/>
            <a:ext cx="13257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7B7B7"/>
                </a:solidFill>
              </a:rPr>
              <a:t>2007-08</a:t>
            </a:r>
            <a:endParaRPr sz="2400">
              <a:solidFill>
                <a:srgbClr val="B7B7B7"/>
              </a:solidFill>
            </a:endParaRPr>
          </a:p>
        </p:txBody>
      </p:sp>
      <p:sp>
        <p:nvSpPr>
          <p:cNvPr id="424" name="Google Shape;424;p45"/>
          <p:cNvSpPr txBox="1"/>
          <p:nvPr/>
        </p:nvSpPr>
        <p:spPr>
          <a:xfrm>
            <a:off x="4651625" y="6328500"/>
            <a:ext cx="13257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2009-12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6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Complexity increases exponentially</a:t>
            </a:r>
            <a:endParaRPr/>
          </a:p>
        </p:txBody>
      </p:sp>
      <p:grpSp>
        <p:nvGrpSpPr>
          <p:cNvPr id="430" name="Google Shape;430;p46"/>
          <p:cNvGrpSpPr/>
          <p:nvPr/>
        </p:nvGrpSpPr>
        <p:grpSpPr>
          <a:xfrm>
            <a:off x="4258012" y="1451975"/>
            <a:ext cx="2867755" cy="5048126"/>
            <a:chOff x="4258012" y="1451975"/>
            <a:chExt cx="2867755" cy="5048126"/>
          </a:xfrm>
        </p:grpSpPr>
        <p:sp>
          <p:nvSpPr>
            <p:cNvPr id="431" name="Google Shape;431;p46"/>
            <p:cNvSpPr/>
            <p:nvPr/>
          </p:nvSpPr>
          <p:spPr>
            <a:xfrm>
              <a:off x="4390963" y="4512000"/>
              <a:ext cx="1153800" cy="11511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32" name="Google Shape;432;p46"/>
            <p:cNvSpPr/>
            <p:nvPr/>
          </p:nvSpPr>
          <p:spPr>
            <a:xfrm rot="5401219">
              <a:off x="4799626" y="2870412"/>
              <a:ext cx="846000" cy="340800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33" name="Google Shape;433;p46"/>
            <p:cNvSpPr/>
            <p:nvPr/>
          </p:nvSpPr>
          <p:spPr>
            <a:xfrm>
              <a:off x="4426288" y="4040950"/>
              <a:ext cx="927600" cy="5898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</a:rPr>
                <a:t>DLC</a:t>
              </a: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434" name="Google Shape;434;p46"/>
            <p:cNvSpPr/>
            <p:nvPr/>
          </p:nvSpPr>
          <p:spPr>
            <a:xfrm>
              <a:off x="4767988" y="3478550"/>
              <a:ext cx="927600" cy="5898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</a:rPr>
                <a:t>DLC</a:t>
              </a: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435" name="Google Shape;435;p46"/>
            <p:cNvSpPr/>
            <p:nvPr/>
          </p:nvSpPr>
          <p:spPr>
            <a:xfrm rot="5402177">
              <a:off x="3886587" y="3157951"/>
              <a:ext cx="1421100" cy="340800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36" name="Google Shape;436;p46"/>
            <p:cNvSpPr/>
            <p:nvPr/>
          </p:nvSpPr>
          <p:spPr>
            <a:xfrm rot="2700000">
              <a:off x="4967592" y="5842953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37" name="Google Shape;437;p46"/>
            <p:cNvSpPr/>
            <p:nvPr/>
          </p:nvSpPr>
          <p:spPr>
            <a:xfrm>
              <a:off x="4258012" y="1451975"/>
              <a:ext cx="2355480" cy="1151064"/>
            </a:xfrm>
            <a:prstGeom prst="cloud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38" name="Google Shape;438;p46"/>
            <p:cNvSpPr/>
            <p:nvPr/>
          </p:nvSpPr>
          <p:spPr>
            <a:xfrm>
              <a:off x="5923238" y="3779000"/>
              <a:ext cx="927600" cy="353100"/>
            </a:xfrm>
            <a:prstGeom prst="cube">
              <a:avLst>
                <a:gd fmla="val 29368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439" name="Google Shape;439;p46"/>
            <p:cNvSpPr/>
            <p:nvPr/>
          </p:nvSpPr>
          <p:spPr>
            <a:xfrm>
              <a:off x="5923238" y="3414800"/>
              <a:ext cx="927600" cy="7173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</a:rPr>
                <a:t>DLC</a:t>
              </a: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440" name="Google Shape;440;p46"/>
            <p:cNvSpPr/>
            <p:nvPr/>
          </p:nvSpPr>
          <p:spPr>
            <a:xfrm rot="2701724">
              <a:off x="5605751" y="2870466"/>
              <a:ext cx="845983" cy="340684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grpSp>
          <p:nvGrpSpPr>
            <p:cNvPr id="441" name="Google Shape;441;p46"/>
            <p:cNvGrpSpPr/>
            <p:nvPr/>
          </p:nvGrpSpPr>
          <p:grpSpPr>
            <a:xfrm>
              <a:off x="4612888" y="1732613"/>
              <a:ext cx="439200" cy="589800"/>
              <a:chOff x="2417875" y="1950175"/>
              <a:chExt cx="439200" cy="589800"/>
            </a:xfrm>
          </p:grpSpPr>
          <p:sp>
            <p:nvSpPr>
              <p:cNvPr id="442" name="Google Shape;442;p46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43" name="Google Shape;443;p46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44" name="Google Shape;444;p46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45" name="Google Shape;445;p46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46" name="Google Shape;446;p46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47" name="Google Shape;447;p46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48" name="Google Shape;448;p46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49" name="Google Shape;449;p46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50" name="Google Shape;450;p46"/>
            <p:cNvGrpSpPr/>
            <p:nvPr/>
          </p:nvGrpSpPr>
          <p:grpSpPr>
            <a:xfrm>
              <a:off x="5170138" y="1732613"/>
              <a:ext cx="439200" cy="589800"/>
              <a:chOff x="2417875" y="1950175"/>
              <a:chExt cx="439200" cy="589800"/>
            </a:xfrm>
          </p:grpSpPr>
          <p:sp>
            <p:nvSpPr>
              <p:cNvPr id="451" name="Google Shape;451;p46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52" name="Google Shape;452;p46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53" name="Google Shape;453;p46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54" name="Google Shape;454;p46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55" name="Google Shape;455;p46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56" name="Google Shape;456;p46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57" name="Google Shape;457;p46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58" name="Google Shape;458;p46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59" name="Google Shape;459;p46"/>
            <p:cNvGrpSpPr/>
            <p:nvPr/>
          </p:nvGrpSpPr>
          <p:grpSpPr>
            <a:xfrm>
              <a:off x="5695588" y="1732613"/>
              <a:ext cx="439200" cy="589800"/>
              <a:chOff x="2417875" y="1950175"/>
              <a:chExt cx="439200" cy="589800"/>
            </a:xfrm>
          </p:grpSpPr>
          <p:sp>
            <p:nvSpPr>
              <p:cNvPr id="460" name="Google Shape;460;p46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61" name="Google Shape;461;p46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62" name="Google Shape;462;p46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63" name="Google Shape;463;p46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64" name="Google Shape;464;p46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65" name="Google Shape;465;p46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66" name="Google Shape;466;p46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67" name="Google Shape;467;p46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68" name="Google Shape;468;p46"/>
            <p:cNvSpPr/>
            <p:nvPr/>
          </p:nvSpPr>
          <p:spPr>
            <a:xfrm rot="2700000">
              <a:off x="6354067" y="4382728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469" name="Google Shape;469;p46"/>
          <p:cNvGrpSpPr/>
          <p:nvPr/>
        </p:nvGrpSpPr>
        <p:grpSpPr>
          <a:xfrm>
            <a:off x="7290200" y="974625"/>
            <a:ext cx="4866942" cy="5661076"/>
            <a:chOff x="7290200" y="974625"/>
            <a:chExt cx="4866942" cy="5661076"/>
          </a:xfrm>
        </p:grpSpPr>
        <p:grpSp>
          <p:nvGrpSpPr>
            <p:cNvPr id="470" name="Google Shape;470;p46"/>
            <p:cNvGrpSpPr/>
            <p:nvPr/>
          </p:nvGrpSpPr>
          <p:grpSpPr>
            <a:xfrm>
              <a:off x="9866641" y="4561593"/>
              <a:ext cx="1153810" cy="1051898"/>
              <a:chOff x="11103025" y="3280850"/>
              <a:chExt cx="984900" cy="985200"/>
            </a:xfrm>
          </p:grpSpPr>
          <p:sp>
            <p:nvSpPr>
              <p:cNvPr id="471" name="Google Shape;471;p46"/>
              <p:cNvSpPr/>
              <p:nvPr/>
            </p:nvSpPr>
            <p:spPr>
              <a:xfrm>
                <a:off x="11103025" y="3280850"/>
                <a:ext cx="984900" cy="985200"/>
              </a:xfrm>
              <a:prstGeom prst="cube">
                <a:avLst>
                  <a:gd fmla="val 14481" name="adj"/>
                </a:avLst>
              </a:prstGeom>
              <a:solidFill>
                <a:srgbClr val="FFD9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72" name="Google Shape;472;p4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1103025" y="3414800"/>
                <a:ext cx="838800" cy="838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3" name="Google Shape;473;p46"/>
            <p:cNvGrpSpPr/>
            <p:nvPr/>
          </p:nvGrpSpPr>
          <p:grpSpPr>
            <a:xfrm>
              <a:off x="7529872" y="4393239"/>
              <a:ext cx="1495669" cy="1344673"/>
              <a:chOff x="8669500" y="4568675"/>
              <a:chExt cx="984900" cy="985325"/>
            </a:xfrm>
          </p:grpSpPr>
          <p:sp>
            <p:nvSpPr>
              <p:cNvPr id="474" name="Google Shape;474;p46"/>
              <p:cNvSpPr/>
              <p:nvPr/>
            </p:nvSpPr>
            <p:spPr>
              <a:xfrm>
                <a:off x="8669500" y="4568675"/>
                <a:ext cx="984900" cy="985200"/>
              </a:xfrm>
              <a:prstGeom prst="cube">
                <a:avLst>
                  <a:gd fmla="val 14481" name="adj"/>
                </a:avLst>
              </a:prstGeom>
              <a:solidFill>
                <a:srgbClr val="FFD9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75" name="Google Shape;475;p46"/>
              <p:cNvPicPr preferRelativeResize="0"/>
              <p:nvPr/>
            </p:nvPicPr>
            <p:blipFill rotWithShape="1">
              <a:blip r:embed="rId4">
                <a:alphaModFix/>
              </a:blip>
              <a:srcRect b="7841" l="7541" r="8853" t="10472"/>
              <a:stretch/>
            </p:blipFill>
            <p:spPr>
              <a:xfrm>
                <a:off x="8669500" y="4734425"/>
                <a:ext cx="838800" cy="81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6" name="Google Shape;476;p46"/>
            <p:cNvGrpSpPr/>
            <p:nvPr/>
          </p:nvGrpSpPr>
          <p:grpSpPr>
            <a:xfrm>
              <a:off x="8856538" y="5020525"/>
              <a:ext cx="710400" cy="717375"/>
              <a:chOff x="11117350" y="2621025"/>
              <a:chExt cx="710400" cy="717375"/>
            </a:xfrm>
          </p:grpSpPr>
          <p:sp>
            <p:nvSpPr>
              <p:cNvPr id="477" name="Google Shape;477;p46"/>
              <p:cNvSpPr/>
              <p:nvPr/>
            </p:nvSpPr>
            <p:spPr>
              <a:xfrm>
                <a:off x="11117350" y="2621025"/>
                <a:ext cx="710400" cy="717300"/>
              </a:xfrm>
              <a:prstGeom prst="cube">
                <a:avLst>
                  <a:gd fmla="val 14481" name="adj"/>
                </a:avLst>
              </a:prstGeom>
              <a:solidFill>
                <a:srgbClr val="FFD9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78" name="Google Shape;478;p4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1117350" y="2748600"/>
                <a:ext cx="589800" cy="589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9" name="Google Shape;479;p46"/>
            <p:cNvGrpSpPr/>
            <p:nvPr/>
          </p:nvGrpSpPr>
          <p:grpSpPr>
            <a:xfrm>
              <a:off x="8856547" y="4393256"/>
              <a:ext cx="710397" cy="717392"/>
              <a:chOff x="7228050" y="5809275"/>
              <a:chExt cx="647700" cy="657675"/>
            </a:xfrm>
          </p:grpSpPr>
          <p:sp>
            <p:nvSpPr>
              <p:cNvPr id="480" name="Google Shape;480;p46"/>
              <p:cNvSpPr/>
              <p:nvPr/>
            </p:nvSpPr>
            <p:spPr>
              <a:xfrm>
                <a:off x="7228050" y="5809275"/>
                <a:ext cx="647700" cy="657600"/>
              </a:xfrm>
              <a:prstGeom prst="cube">
                <a:avLst>
                  <a:gd fmla="val 14481" name="adj"/>
                </a:avLst>
              </a:prstGeom>
              <a:solidFill>
                <a:srgbClr val="FFD9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81" name="Google Shape;481;p4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228050" y="5920225"/>
                <a:ext cx="546725" cy="546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82" name="Google Shape;482;p46"/>
            <p:cNvSpPr/>
            <p:nvPr/>
          </p:nvSpPr>
          <p:spPr>
            <a:xfrm>
              <a:off x="7312500" y="4018975"/>
              <a:ext cx="9276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DLC</a:t>
              </a:r>
              <a:endParaRPr sz="1800"/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8502825" y="4018975"/>
              <a:ext cx="9276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DLC</a:t>
              </a:r>
              <a:endParaRPr sz="1800"/>
            </a:p>
          </p:txBody>
        </p:sp>
        <p:sp>
          <p:nvSpPr>
            <p:cNvPr id="484" name="Google Shape;484;p46"/>
            <p:cNvSpPr/>
            <p:nvPr/>
          </p:nvSpPr>
          <p:spPr>
            <a:xfrm>
              <a:off x="7510450" y="3453588"/>
              <a:ext cx="9276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DLC</a:t>
              </a:r>
              <a:endParaRPr sz="1800"/>
            </a:p>
          </p:txBody>
        </p:sp>
        <p:sp>
          <p:nvSpPr>
            <p:cNvPr id="485" name="Google Shape;485;p46"/>
            <p:cNvSpPr/>
            <p:nvPr/>
          </p:nvSpPr>
          <p:spPr>
            <a:xfrm>
              <a:off x="8366738" y="3542288"/>
              <a:ext cx="9276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DLC</a:t>
              </a:r>
              <a:endParaRPr sz="1800"/>
            </a:p>
          </p:txBody>
        </p:sp>
        <p:grpSp>
          <p:nvGrpSpPr>
            <p:cNvPr id="486" name="Google Shape;486;p46"/>
            <p:cNvGrpSpPr/>
            <p:nvPr/>
          </p:nvGrpSpPr>
          <p:grpSpPr>
            <a:xfrm>
              <a:off x="10807475" y="3222590"/>
              <a:ext cx="1177842" cy="1051808"/>
              <a:chOff x="10555325" y="3151077"/>
              <a:chExt cx="1177842" cy="1051808"/>
            </a:xfrm>
          </p:grpSpPr>
          <p:grpSp>
            <p:nvGrpSpPr>
              <p:cNvPr id="487" name="Google Shape;487;p46"/>
              <p:cNvGrpSpPr/>
              <p:nvPr/>
            </p:nvGrpSpPr>
            <p:grpSpPr>
              <a:xfrm>
                <a:off x="10555325" y="3294110"/>
                <a:ext cx="1177842" cy="908776"/>
                <a:chOff x="9452450" y="3761276"/>
                <a:chExt cx="984900" cy="851153"/>
              </a:xfrm>
            </p:grpSpPr>
            <p:sp>
              <p:nvSpPr>
                <p:cNvPr id="488" name="Google Shape;488;p46"/>
                <p:cNvSpPr/>
                <p:nvPr/>
              </p:nvSpPr>
              <p:spPr>
                <a:xfrm>
                  <a:off x="9452450" y="4060129"/>
                  <a:ext cx="984900" cy="552300"/>
                </a:xfrm>
                <a:prstGeom prst="cube">
                  <a:avLst>
                    <a:gd fmla="val 14481" name="adj"/>
                  </a:avLst>
                </a:prstGeom>
                <a:solidFill>
                  <a:srgbClr val="FFD966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489" name="Google Shape;489;p46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9471751" y="3761276"/>
                  <a:ext cx="837000" cy="837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90" name="Google Shape;490;p46"/>
              <p:cNvSpPr/>
              <p:nvPr/>
            </p:nvSpPr>
            <p:spPr>
              <a:xfrm>
                <a:off x="10555350" y="3151077"/>
                <a:ext cx="1177800" cy="1051800"/>
              </a:xfrm>
              <a:prstGeom prst="cube">
                <a:avLst>
                  <a:gd fmla="val 14481" name="adj"/>
                </a:avLst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91" name="Google Shape;491;p46"/>
            <p:cNvSpPr/>
            <p:nvPr/>
          </p:nvSpPr>
          <p:spPr>
            <a:xfrm rot="2700000">
              <a:off x="8047005" y="5978553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92" name="Google Shape;492;p46"/>
            <p:cNvGrpSpPr/>
            <p:nvPr/>
          </p:nvGrpSpPr>
          <p:grpSpPr>
            <a:xfrm>
              <a:off x="9500350" y="3222600"/>
              <a:ext cx="927600" cy="717300"/>
              <a:chOff x="8502825" y="2506050"/>
              <a:chExt cx="927600" cy="717300"/>
            </a:xfrm>
          </p:grpSpPr>
          <p:sp>
            <p:nvSpPr>
              <p:cNvPr id="493" name="Google Shape;493;p46"/>
              <p:cNvSpPr/>
              <p:nvPr/>
            </p:nvSpPr>
            <p:spPr>
              <a:xfrm>
                <a:off x="8502825" y="2870250"/>
                <a:ext cx="927600" cy="353100"/>
              </a:xfrm>
              <a:prstGeom prst="cube">
                <a:avLst>
                  <a:gd fmla="val 29368" name="adj"/>
                </a:avLst>
              </a:prstGeom>
              <a:solidFill>
                <a:srgbClr val="FFD9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/>
              </a:p>
            </p:txBody>
          </p:sp>
          <p:sp>
            <p:nvSpPr>
              <p:cNvPr id="494" name="Google Shape;494;p46"/>
              <p:cNvSpPr/>
              <p:nvPr/>
            </p:nvSpPr>
            <p:spPr>
              <a:xfrm>
                <a:off x="8502825" y="2506050"/>
                <a:ext cx="927600" cy="717300"/>
              </a:xfrm>
              <a:prstGeom prst="cube">
                <a:avLst>
                  <a:gd fmla="val 14481" name="adj"/>
                </a:avLst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/>
                  <a:t>DLC</a:t>
                </a:r>
                <a:endParaRPr sz="1800"/>
              </a:p>
            </p:txBody>
          </p:sp>
        </p:grpSp>
        <p:sp>
          <p:nvSpPr>
            <p:cNvPr id="495" name="Google Shape;495;p46"/>
            <p:cNvSpPr/>
            <p:nvPr/>
          </p:nvSpPr>
          <p:spPr>
            <a:xfrm rot="2700000">
              <a:off x="10444067" y="5793353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6"/>
            <p:cNvSpPr/>
            <p:nvPr/>
          </p:nvSpPr>
          <p:spPr>
            <a:xfrm rot="2700000">
              <a:off x="11385442" y="4382728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3F3F3"/>
            </a:solidFill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6"/>
            <p:cNvSpPr/>
            <p:nvPr/>
          </p:nvSpPr>
          <p:spPr>
            <a:xfrm rot="2700000">
              <a:off x="10177505" y="4097203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3F3F3"/>
            </a:solidFill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6"/>
            <p:cNvSpPr/>
            <p:nvPr/>
          </p:nvSpPr>
          <p:spPr>
            <a:xfrm rot="5402501">
              <a:off x="7644575" y="2693250"/>
              <a:ext cx="824700" cy="34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46"/>
            <p:cNvSpPr/>
            <p:nvPr/>
          </p:nvSpPr>
          <p:spPr>
            <a:xfrm rot="3029438">
              <a:off x="9204789" y="2685985"/>
              <a:ext cx="824735" cy="34074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6"/>
            <p:cNvSpPr/>
            <p:nvPr/>
          </p:nvSpPr>
          <p:spPr>
            <a:xfrm rot="7585114">
              <a:off x="9128227" y="2523208"/>
              <a:ext cx="1447245" cy="340933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 rot="3074748">
              <a:off x="10316730" y="2363322"/>
              <a:ext cx="824786" cy="340991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 rot="5402501">
              <a:off x="10866100" y="2685950"/>
              <a:ext cx="824700" cy="34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 rot="5402501">
              <a:off x="8313162" y="2698400"/>
              <a:ext cx="824700" cy="34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7290200" y="1041650"/>
              <a:ext cx="2765016" cy="1787400"/>
            </a:xfrm>
            <a:prstGeom prst="cloud">
              <a:avLst/>
            </a:prstGeom>
            <a:solidFill>
              <a:srgbClr val="EFEFE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9745875" y="974625"/>
              <a:ext cx="1598184" cy="1151064"/>
            </a:xfrm>
            <a:prstGeom prst="cloud">
              <a:avLst/>
            </a:prstGeom>
            <a:solidFill>
              <a:srgbClr val="EFEFE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6" name="Google Shape;506;p46"/>
            <p:cNvGrpSpPr/>
            <p:nvPr/>
          </p:nvGrpSpPr>
          <p:grpSpPr>
            <a:xfrm>
              <a:off x="9981488" y="1255250"/>
              <a:ext cx="439200" cy="589800"/>
              <a:chOff x="2417875" y="1950175"/>
              <a:chExt cx="439200" cy="589800"/>
            </a:xfrm>
          </p:grpSpPr>
          <p:sp>
            <p:nvSpPr>
              <p:cNvPr id="507" name="Google Shape;507;p46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solidFill>
                <a:srgbClr val="D9EAD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46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46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46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46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5" name="Google Shape;515;p46"/>
            <p:cNvGrpSpPr/>
            <p:nvPr/>
          </p:nvGrpSpPr>
          <p:grpSpPr>
            <a:xfrm>
              <a:off x="10506938" y="1255250"/>
              <a:ext cx="439200" cy="589800"/>
              <a:chOff x="2417875" y="1950175"/>
              <a:chExt cx="439200" cy="589800"/>
            </a:xfrm>
          </p:grpSpPr>
          <p:sp>
            <p:nvSpPr>
              <p:cNvPr id="516" name="Google Shape;516;p46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solidFill>
                <a:srgbClr val="D9EAD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46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46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46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46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4" name="Google Shape;524;p46"/>
            <p:cNvGrpSpPr/>
            <p:nvPr/>
          </p:nvGrpSpPr>
          <p:grpSpPr>
            <a:xfrm>
              <a:off x="7774475" y="1369425"/>
              <a:ext cx="439200" cy="1151100"/>
              <a:chOff x="7774475" y="1369425"/>
              <a:chExt cx="439200" cy="1151100"/>
            </a:xfrm>
          </p:grpSpPr>
          <p:grpSp>
            <p:nvGrpSpPr>
              <p:cNvPr id="525" name="Google Shape;525;p46"/>
              <p:cNvGrpSpPr/>
              <p:nvPr/>
            </p:nvGrpSpPr>
            <p:grpSpPr>
              <a:xfrm>
                <a:off x="7774475" y="1369425"/>
                <a:ext cx="439200" cy="1151100"/>
                <a:chOff x="2417900" y="1388900"/>
                <a:chExt cx="439200" cy="1151100"/>
              </a:xfrm>
            </p:grpSpPr>
            <p:sp>
              <p:nvSpPr>
                <p:cNvPr id="526" name="Google Shape;526;p46"/>
                <p:cNvSpPr/>
                <p:nvPr/>
              </p:nvSpPr>
              <p:spPr>
                <a:xfrm>
                  <a:off x="2417900" y="1388900"/>
                  <a:ext cx="439200" cy="1151100"/>
                </a:xfrm>
                <a:prstGeom prst="can">
                  <a:avLst>
                    <a:gd fmla="val 25000" name="adj"/>
                  </a:avLst>
                </a:prstGeom>
                <a:solidFill>
                  <a:srgbClr val="D9EAD3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7" name="Google Shape;527;p46"/>
                <p:cNvSpPr/>
                <p:nvPr/>
              </p:nvSpPr>
              <p:spPr>
                <a:xfrm>
                  <a:off x="2481125" y="22886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8" name="Google Shape;528;p46"/>
                <p:cNvSpPr/>
                <p:nvPr/>
              </p:nvSpPr>
              <p:spPr>
                <a:xfrm>
                  <a:off x="2590200" y="222145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" name="Google Shape;529;p46"/>
                <p:cNvSpPr/>
                <p:nvPr/>
              </p:nvSpPr>
              <p:spPr>
                <a:xfrm>
                  <a:off x="2432650" y="222145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0" name="Google Shape;530;p46"/>
                <p:cNvSpPr/>
                <p:nvPr/>
              </p:nvSpPr>
              <p:spPr>
                <a:xfrm>
                  <a:off x="2630950" y="2309925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1" name="Google Shape;531;p46"/>
                <p:cNvSpPr/>
                <p:nvPr/>
              </p:nvSpPr>
              <p:spPr>
                <a:xfrm>
                  <a:off x="2645525" y="20903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2" name="Google Shape;532;p46"/>
                <p:cNvSpPr/>
                <p:nvPr/>
              </p:nvSpPr>
              <p:spPr>
                <a:xfrm>
                  <a:off x="2447225" y="20903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3" name="Google Shape;533;p46"/>
                <p:cNvSpPr/>
                <p:nvPr/>
              </p:nvSpPr>
              <p:spPr>
                <a:xfrm>
                  <a:off x="2518950" y="2145925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34" name="Google Shape;534;p46"/>
              <p:cNvSpPr/>
              <p:nvPr/>
            </p:nvSpPr>
            <p:spPr>
              <a:xfrm>
                <a:off x="7882913" y="19283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46"/>
              <p:cNvSpPr/>
              <p:nvPr/>
            </p:nvSpPr>
            <p:spPr>
              <a:xfrm>
                <a:off x="7822375" y="1525763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46"/>
              <p:cNvSpPr/>
              <p:nvPr/>
            </p:nvSpPr>
            <p:spPr>
              <a:xfrm>
                <a:off x="7967438" y="15944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46"/>
              <p:cNvSpPr/>
              <p:nvPr/>
            </p:nvSpPr>
            <p:spPr>
              <a:xfrm>
                <a:off x="7813350" y="18291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46"/>
              <p:cNvSpPr/>
              <p:nvPr/>
            </p:nvSpPr>
            <p:spPr>
              <a:xfrm>
                <a:off x="8012725" y="1879863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46"/>
              <p:cNvSpPr/>
              <p:nvPr/>
            </p:nvSpPr>
            <p:spPr>
              <a:xfrm>
                <a:off x="7882913" y="17020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46"/>
              <p:cNvSpPr/>
              <p:nvPr/>
            </p:nvSpPr>
            <p:spPr>
              <a:xfrm>
                <a:off x="7996825" y="16308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1" name="Google Shape;541;p46"/>
            <p:cNvGrpSpPr/>
            <p:nvPr/>
          </p:nvGrpSpPr>
          <p:grpSpPr>
            <a:xfrm>
              <a:off x="8276538" y="1369425"/>
              <a:ext cx="439200" cy="1151100"/>
              <a:chOff x="7774475" y="1369425"/>
              <a:chExt cx="439200" cy="1151100"/>
            </a:xfrm>
          </p:grpSpPr>
          <p:grpSp>
            <p:nvGrpSpPr>
              <p:cNvPr id="542" name="Google Shape;542;p46"/>
              <p:cNvGrpSpPr/>
              <p:nvPr/>
            </p:nvGrpSpPr>
            <p:grpSpPr>
              <a:xfrm>
                <a:off x="7774475" y="1369425"/>
                <a:ext cx="439200" cy="1151100"/>
                <a:chOff x="2417900" y="1388900"/>
                <a:chExt cx="439200" cy="1151100"/>
              </a:xfrm>
            </p:grpSpPr>
            <p:sp>
              <p:nvSpPr>
                <p:cNvPr id="543" name="Google Shape;543;p46"/>
                <p:cNvSpPr/>
                <p:nvPr/>
              </p:nvSpPr>
              <p:spPr>
                <a:xfrm>
                  <a:off x="2417900" y="1388900"/>
                  <a:ext cx="439200" cy="1151100"/>
                </a:xfrm>
                <a:prstGeom prst="can">
                  <a:avLst>
                    <a:gd fmla="val 25000" name="adj"/>
                  </a:avLst>
                </a:prstGeom>
                <a:solidFill>
                  <a:srgbClr val="D9EAD3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4" name="Google Shape;544;p46"/>
                <p:cNvSpPr/>
                <p:nvPr/>
              </p:nvSpPr>
              <p:spPr>
                <a:xfrm>
                  <a:off x="2481125" y="22886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5" name="Google Shape;545;p46"/>
                <p:cNvSpPr/>
                <p:nvPr/>
              </p:nvSpPr>
              <p:spPr>
                <a:xfrm>
                  <a:off x="2590200" y="222145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6" name="Google Shape;546;p46"/>
                <p:cNvSpPr/>
                <p:nvPr/>
              </p:nvSpPr>
              <p:spPr>
                <a:xfrm>
                  <a:off x="2432650" y="222145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7" name="Google Shape;547;p46"/>
                <p:cNvSpPr/>
                <p:nvPr/>
              </p:nvSpPr>
              <p:spPr>
                <a:xfrm>
                  <a:off x="2630950" y="2309925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8" name="Google Shape;548;p46"/>
                <p:cNvSpPr/>
                <p:nvPr/>
              </p:nvSpPr>
              <p:spPr>
                <a:xfrm>
                  <a:off x="2645525" y="20903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9" name="Google Shape;549;p46"/>
                <p:cNvSpPr/>
                <p:nvPr/>
              </p:nvSpPr>
              <p:spPr>
                <a:xfrm>
                  <a:off x="2447225" y="20903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50" name="Google Shape;550;p46"/>
                <p:cNvSpPr/>
                <p:nvPr/>
              </p:nvSpPr>
              <p:spPr>
                <a:xfrm>
                  <a:off x="2518950" y="2145925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51" name="Google Shape;551;p46"/>
              <p:cNvSpPr/>
              <p:nvPr/>
            </p:nvSpPr>
            <p:spPr>
              <a:xfrm>
                <a:off x="7882913" y="19283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46"/>
              <p:cNvSpPr/>
              <p:nvPr/>
            </p:nvSpPr>
            <p:spPr>
              <a:xfrm>
                <a:off x="7822375" y="1525763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46"/>
              <p:cNvSpPr/>
              <p:nvPr/>
            </p:nvSpPr>
            <p:spPr>
              <a:xfrm>
                <a:off x="7967438" y="15944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46"/>
              <p:cNvSpPr/>
              <p:nvPr/>
            </p:nvSpPr>
            <p:spPr>
              <a:xfrm>
                <a:off x="7813350" y="18291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46"/>
              <p:cNvSpPr/>
              <p:nvPr/>
            </p:nvSpPr>
            <p:spPr>
              <a:xfrm>
                <a:off x="8012725" y="1879863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46"/>
              <p:cNvSpPr/>
              <p:nvPr/>
            </p:nvSpPr>
            <p:spPr>
              <a:xfrm>
                <a:off x="7882913" y="17020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46"/>
              <p:cNvSpPr/>
              <p:nvPr/>
            </p:nvSpPr>
            <p:spPr>
              <a:xfrm>
                <a:off x="7996825" y="16308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58" name="Google Shape;558;p46"/>
            <p:cNvGrpSpPr/>
            <p:nvPr/>
          </p:nvGrpSpPr>
          <p:grpSpPr>
            <a:xfrm>
              <a:off x="8766325" y="1359788"/>
              <a:ext cx="439200" cy="1151100"/>
              <a:chOff x="7774475" y="1369425"/>
              <a:chExt cx="439200" cy="1151100"/>
            </a:xfrm>
          </p:grpSpPr>
          <p:grpSp>
            <p:nvGrpSpPr>
              <p:cNvPr id="559" name="Google Shape;559;p46"/>
              <p:cNvGrpSpPr/>
              <p:nvPr/>
            </p:nvGrpSpPr>
            <p:grpSpPr>
              <a:xfrm>
                <a:off x="7774475" y="1369425"/>
                <a:ext cx="439200" cy="1151100"/>
                <a:chOff x="2417900" y="1388900"/>
                <a:chExt cx="439200" cy="1151100"/>
              </a:xfrm>
            </p:grpSpPr>
            <p:sp>
              <p:nvSpPr>
                <p:cNvPr id="560" name="Google Shape;560;p46"/>
                <p:cNvSpPr/>
                <p:nvPr/>
              </p:nvSpPr>
              <p:spPr>
                <a:xfrm>
                  <a:off x="2417900" y="1388900"/>
                  <a:ext cx="439200" cy="1151100"/>
                </a:xfrm>
                <a:prstGeom prst="can">
                  <a:avLst>
                    <a:gd fmla="val 25000" name="adj"/>
                  </a:avLst>
                </a:prstGeom>
                <a:solidFill>
                  <a:srgbClr val="D9EAD3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1" name="Google Shape;561;p46"/>
                <p:cNvSpPr/>
                <p:nvPr/>
              </p:nvSpPr>
              <p:spPr>
                <a:xfrm>
                  <a:off x="2481125" y="22886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2" name="Google Shape;562;p46"/>
                <p:cNvSpPr/>
                <p:nvPr/>
              </p:nvSpPr>
              <p:spPr>
                <a:xfrm>
                  <a:off x="2590200" y="222145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3" name="Google Shape;563;p46"/>
                <p:cNvSpPr/>
                <p:nvPr/>
              </p:nvSpPr>
              <p:spPr>
                <a:xfrm>
                  <a:off x="2432650" y="222145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4" name="Google Shape;564;p46"/>
                <p:cNvSpPr/>
                <p:nvPr/>
              </p:nvSpPr>
              <p:spPr>
                <a:xfrm>
                  <a:off x="2630950" y="2309925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5" name="Google Shape;565;p46"/>
                <p:cNvSpPr/>
                <p:nvPr/>
              </p:nvSpPr>
              <p:spPr>
                <a:xfrm>
                  <a:off x="2645525" y="20903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6" name="Google Shape;566;p46"/>
                <p:cNvSpPr/>
                <p:nvPr/>
              </p:nvSpPr>
              <p:spPr>
                <a:xfrm>
                  <a:off x="2447225" y="20903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7" name="Google Shape;567;p46"/>
                <p:cNvSpPr/>
                <p:nvPr/>
              </p:nvSpPr>
              <p:spPr>
                <a:xfrm>
                  <a:off x="2518950" y="2145925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68" name="Google Shape;568;p46"/>
              <p:cNvSpPr/>
              <p:nvPr/>
            </p:nvSpPr>
            <p:spPr>
              <a:xfrm>
                <a:off x="7882913" y="19283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46"/>
              <p:cNvSpPr/>
              <p:nvPr/>
            </p:nvSpPr>
            <p:spPr>
              <a:xfrm>
                <a:off x="7822375" y="1525763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46"/>
              <p:cNvSpPr/>
              <p:nvPr/>
            </p:nvSpPr>
            <p:spPr>
              <a:xfrm>
                <a:off x="7967438" y="15944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46"/>
              <p:cNvSpPr/>
              <p:nvPr/>
            </p:nvSpPr>
            <p:spPr>
              <a:xfrm>
                <a:off x="7813350" y="18291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46"/>
              <p:cNvSpPr/>
              <p:nvPr/>
            </p:nvSpPr>
            <p:spPr>
              <a:xfrm>
                <a:off x="8012725" y="1879863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46"/>
              <p:cNvSpPr/>
              <p:nvPr/>
            </p:nvSpPr>
            <p:spPr>
              <a:xfrm>
                <a:off x="7882913" y="17020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46"/>
              <p:cNvSpPr/>
              <p:nvPr/>
            </p:nvSpPr>
            <p:spPr>
              <a:xfrm>
                <a:off x="7996825" y="16308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5" name="Google Shape;575;p46"/>
            <p:cNvGrpSpPr/>
            <p:nvPr/>
          </p:nvGrpSpPr>
          <p:grpSpPr>
            <a:xfrm>
              <a:off x="9256100" y="1359788"/>
              <a:ext cx="439200" cy="1151100"/>
              <a:chOff x="7774475" y="1369425"/>
              <a:chExt cx="439200" cy="1151100"/>
            </a:xfrm>
          </p:grpSpPr>
          <p:grpSp>
            <p:nvGrpSpPr>
              <p:cNvPr id="576" name="Google Shape;576;p46"/>
              <p:cNvGrpSpPr/>
              <p:nvPr/>
            </p:nvGrpSpPr>
            <p:grpSpPr>
              <a:xfrm>
                <a:off x="7774475" y="1369425"/>
                <a:ext cx="439200" cy="1151100"/>
                <a:chOff x="2417900" y="1388900"/>
                <a:chExt cx="439200" cy="1151100"/>
              </a:xfrm>
            </p:grpSpPr>
            <p:sp>
              <p:nvSpPr>
                <p:cNvPr id="577" name="Google Shape;577;p46"/>
                <p:cNvSpPr/>
                <p:nvPr/>
              </p:nvSpPr>
              <p:spPr>
                <a:xfrm>
                  <a:off x="2417900" y="1388900"/>
                  <a:ext cx="439200" cy="1151100"/>
                </a:xfrm>
                <a:prstGeom prst="can">
                  <a:avLst>
                    <a:gd fmla="val 25000" name="adj"/>
                  </a:avLst>
                </a:prstGeom>
                <a:solidFill>
                  <a:srgbClr val="D9EAD3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8" name="Google Shape;578;p46"/>
                <p:cNvSpPr/>
                <p:nvPr/>
              </p:nvSpPr>
              <p:spPr>
                <a:xfrm>
                  <a:off x="2481125" y="22886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9" name="Google Shape;579;p46"/>
                <p:cNvSpPr/>
                <p:nvPr/>
              </p:nvSpPr>
              <p:spPr>
                <a:xfrm>
                  <a:off x="2590200" y="222145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0" name="Google Shape;580;p46"/>
                <p:cNvSpPr/>
                <p:nvPr/>
              </p:nvSpPr>
              <p:spPr>
                <a:xfrm>
                  <a:off x="2432650" y="222145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1" name="Google Shape;581;p46"/>
                <p:cNvSpPr/>
                <p:nvPr/>
              </p:nvSpPr>
              <p:spPr>
                <a:xfrm>
                  <a:off x="2630950" y="2309925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2" name="Google Shape;582;p46"/>
                <p:cNvSpPr/>
                <p:nvPr/>
              </p:nvSpPr>
              <p:spPr>
                <a:xfrm>
                  <a:off x="2645525" y="20903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3" name="Google Shape;583;p46"/>
                <p:cNvSpPr/>
                <p:nvPr/>
              </p:nvSpPr>
              <p:spPr>
                <a:xfrm>
                  <a:off x="2447225" y="2090300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4" name="Google Shape;584;p46"/>
                <p:cNvSpPr/>
                <p:nvPr/>
              </p:nvSpPr>
              <p:spPr>
                <a:xfrm>
                  <a:off x="2518950" y="2145925"/>
                  <a:ext cx="198300" cy="1983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85" name="Google Shape;585;p46"/>
              <p:cNvSpPr/>
              <p:nvPr/>
            </p:nvSpPr>
            <p:spPr>
              <a:xfrm>
                <a:off x="7882913" y="19283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46"/>
              <p:cNvSpPr/>
              <p:nvPr/>
            </p:nvSpPr>
            <p:spPr>
              <a:xfrm>
                <a:off x="7822375" y="1525763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46"/>
              <p:cNvSpPr/>
              <p:nvPr/>
            </p:nvSpPr>
            <p:spPr>
              <a:xfrm>
                <a:off x="7967438" y="15944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46"/>
              <p:cNvSpPr/>
              <p:nvPr/>
            </p:nvSpPr>
            <p:spPr>
              <a:xfrm>
                <a:off x="7813350" y="18291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46"/>
              <p:cNvSpPr/>
              <p:nvPr/>
            </p:nvSpPr>
            <p:spPr>
              <a:xfrm>
                <a:off x="8012725" y="1879863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46"/>
              <p:cNvSpPr/>
              <p:nvPr/>
            </p:nvSpPr>
            <p:spPr>
              <a:xfrm>
                <a:off x="7882913" y="17020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46"/>
              <p:cNvSpPr/>
              <p:nvPr/>
            </p:nvSpPr>
            <p:spPr>
              <a:xfrm>
                <a:off x="7996825" y="163087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92" name="Google Shape;592;p46"/>
            <p:cNvSpPr/>
            <p:nvPr/>
          </p:nvSpPr>
          <p:spPr>
            <a:xfrm>
              <a:off x="10948000" y="1453125"/>
              <a:ext cx="1029024" cy="1051812"/>
            </a:xfrm>
            <a:prstGeom prst="cloud">
              <a:avLst/>
            </a:prstGeom>
            <a:solidFill>
              <a:srgbClr val="EFEFE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93" name="Google Shape;593;p46"/>
            <p:cNvGrpSpPr/>
            <p:nvPr/>
          </p:nvGrpSpPr>
          <p:grpSpPr>
            <a:xfrm>
              <a:off x="11242900" y="1684113"/>
              <a:ext cx="439200" cy="589800"/>
              <a:chOff x="2417875" y="1950175"/>
              <a:chExt cx="439200" cy="589800"/>
            </a:xfrm>
          </p:grpSpPr>
          <p:sp>
            <p:nvSpPr>
              <p:cNvPr id="594" name="Google Shape;594;p46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solidFill>
                <a:srgbClr val="D9EAD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46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" name="Google Shape;596;p46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" name="Google Shape;597;p46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" name="Google Shape;598;p46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46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46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Google Shape;601;p46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02" name="Google Shape;602;p46"/>
            <p:cNvSpPr/>
            <p:nvPr/>
          </p:nvSpPr>
          <p:spPr>
            <a:xfrm rot="5402743">
              <a:off x="9641125" y="2890826"/>
              <a:ext cx="1879801" cy="341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3" name="Google Shape;603;p46"/>
          <p:cNvGrpSpPr/>
          <p:nvPr/>
        </p:nvGrpSpPr>
        <p:grpSpPr>
          <a:xfrm>
            <a:off x="2213225" y="1451972"/>
            <a:ext cx="1474530" cy="4991292"/>
            <a:chOff x="2213225" y="1451972"/>
            <a:chExt cx="1474530" cy="4991292"/>
          </a:xfrm>
        </p:grpSpPr>
        <p:sp>
          <p:nvSpPr>
            <p:cNvPr id="604" name="Google Shape;604;p46"/>
            <p:cNvSpPr/>
            <p:nvPr/>
          </p:nvSpPr>
          <p:spPr>
            <a:xfrm>
              <a:off x="2339425" y="4455163"/>
              <a:ext cx="1153800" cy="11511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5" name="Google Shape;605;p46"/>
            <p:cNvSpPr/>
            <p:nvPr/>
          </p:nvSpPr>
          <p:spPr>
            <a:xfrm>
              <a:off x="2374750" y="3984113"/>
              <a:ext cx="927600" cy="5898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</a:rPr>
                <a:t>DLC</a:t>
              </a: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606" name="Google Shape;606;p46"/>
            <p:cNvSpPr/>
            <p:nvPr/>
          </p:nvSpPr>
          <p:spPr>
            <a:xfrm rot="2700000">
              <a:off x="2916055" y="5786115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7" name="Google Shape;607;p46"/>
            <p:cNvSpPr/>
            <p:nvPr/>
          </p:nvSpPr>
          <p:spPr>
            <a:xfrm>
              <a:off x="2213225" y="1451972"/>
              <a:ext cx="1250640" cy="1054080"/>
            </a:xfrm>
            <a:prstGeom prst="cloud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8" name="Google Shape;608;p46"/>
            <p:cNvSpPr/>
            <p:nvPr/>
          </p:nvSpPr>
          <p:spPr>
            <a:xfrm rot="5401219">
              <a:off x="2415550" y="3074825"/>
              <a:ext cx="846000" cy="340500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grpSp>
          <p:nvGrpSpPr>
            <p:cNvPr id="609" name="Google Shape;609;p46"/>
            <p:cNvGrpSpPr/>
            <p:nvPr/>
          </p:nvGrpSpPr>
          <p:grpSpPr>
            <a:xfrm>
              <a:off x="2618938" y="1684113"/>
              <a:ext cx="439200" cy="589800"/>
              <a:chOff x="2417875" y="1950175"/>
              <a:chExt cx="439200" cy="589800"/>
            </a:xfrm>
          </p:grpSpPr>
          <p:sp>
            <p:nvSpPr>
              <p:cNvPr id="610" name="Google Shape;610;p46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11" name="Google Shape;611;p46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12" name="Google Shape;612;p46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13" name="Google Shape;613;p46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14" name="Google Shape;614;p46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15" name="Google Shape;615;p46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16" name="Google Shape;616;p46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17" name="Google Shape;617;p46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18" name="Google Shape;618;p46"/>
          <p:cNvGrpSpPr/>
          <p:nvPr/>
        </p:nvGrpSpPr>
        <p:grpSpPr>
          <a:xfrm>
            <a:off x="372750" y="1669101"/>
            <a:ext cx="1257555" cy="4774176"/>
            <a:chOff x="372750" y="1669101"/>
            <a:chExt cx="1257555" cy="4774176"/>
          </a:xfrm>
        </p:grpSpPr>
        <p:sp>
          <p:nvSpPr>
            <p:cNvPr id="619" name="Google Shape;619;p46"/>
            <p:cNvSpPr/>
            <p:nvPr/>
          </p:nvSpPr>
          <p:spPr>
            <a:xfrm rot="2700000">
              <a:off x="858605" y="5786128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46"/>
            <p:cNvSpPr/>
            <p:nvPr/>
          </p:nvSpPr>
          <p:spPr>
            <a:xfrm rot="5401219">
              <a:off x="566850" y="3074813"/>
              <a:ext cx="846000" cy="340500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6"/>
            <p:cNvSpPr/>
            <p:nvPr/>
          </p:nvSpPr>
          <p:spPr>
            <a:xfrm>
              <a:off x="493350" y="1669101"/>
              <a:ext cx="927612" cy="837000"/>
            </a:xfrm>
            <a:prstGeom prst="cloud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6"/>
            <p:cNvSpPr/>
            <p:nvPr/>
          </p:nvSpPr>
          <p:spPr>
            <a:xfrm>
              <a:off x="372750" y="4455175"/>
              <a:ext cx="1153800" cy="11511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3" name="Google Shape;623;p46"/>
            <p:cNvGrpSpPr/>
            <p:nvPr/>
          </p:nvGrpSpPr>
          <p:grpSpPr>
            <a:xfrm>
              <a:off x="730050" y="1792700"/>
              <a:ext cx="439200" cy="589800"/>
              <a:chOff x="2417875" y="1950175"/>
              <a:chExt cx="439200" cy="589800"/>
            </a:xfrm>
          </p:grpSpPr>
          <p:sp>
            <p:nvSpPr>
              <p:cNvPr id="624" name="Google Shape;624;p46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46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46"/>
              <p:cNvSpPr/>
              <p:nvPr/>
            </p:nvSpPr>
            <p:spPr>
              <a:xfrm>
                <a:off x="2630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46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46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29" name="Google Shape;629;p46"/>
          <p:cNvSpPr txBox="1"/>
          <p:nvPr/>
        </p:nvSpPr>
        <p:spPr>
          <a:xfrm>
            <a:off x="426175" y="6328500"/>
            <a:ext cx="8784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7B7B7"/>
                </a:solidFill>
              </a:rPr>
              <a:t>2006</a:t>
            </a:r>
            <a:endParaRPr sz="2400">
              <a:solidFill>
                <a:srgbClr val="B7B7B7"/>
              </a:solidFill>
            </a:endParaRPr>
          </a:p>
        </p:txBody>
      </p:sp>
      <p:sp>
        <p:nvSpPr>
          <p:cNvPr id="630" name="Google Shape;630;p46"/>
          <p:cNvSpPr txBox="1"/>
          <p:nvPr/>
        </p:nvSpPr>
        <p:spPr>
          <a:xfrm>
            <a:off x="2362050" y="6328500"/>
            <a:ext cx="13257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7B7B7"/>
                </a:solidFill>
              </a:rPr>
              <a:t>2007-08</a:t>
            </a:r>
            <a:endParaRPr sz="2400">
              <a:solidFill>
                <a:srgbClr val="B7B7B7"/>
              </a:solidFill>
            </a:endParaRPr>
          </a:p>
        </p:txBody>
      </p:sp>
      <p:sp>
        <p:nvSpPr>
          <p:cNvPr id="631" name="Google Shape;631;p46"/>
          <p:cNvSpPr txBox="1"/>
          <p:nvPr/>
        </p:nvSpPr>
        <p:spPr>
          <a:xfrm>
            <a:off x="4651625" y="6328500"/>
            <a:ext cx="13257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7B7B7"/>
                </a:solidFill>
              </a:rPr>
              <a:t>2009-12</a:t>
            </a:r>
            <a:endParaRPr sz="2400">
              <a:solidFill>
                <a:srgbClr val="B7B7B7"/>
              </a:solidFill>
            </a:endParaRPr>
          </a:p>
        </p:txBody>
      </p:sp>
      <p:sp>
        <p:nvSpPr>
          <p:cNvPr id="632" name="Google Shape;632;p46"/>
          <p:cNvSpPr txBox="1"/>
          <p:nvPr/>
        </p:nvSpPr>
        <p:spPr>
          <a:xfrm>
            <a:off x="9259800" y="6328500"/>
            <a:ext cx="13257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2013+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7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Balance order and chaos in the system</a:t>
            </a:r>
            <a:endParaRPr/>
          </a:p>
        </p:txBody>
      </p:sp>
      <p:pic>
        <p:nvPicPr>
          <p:cNvPr id="638" name="Google Shape;6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428613" y="2082886"/>
            <a:ext cx="3334775" cy="33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7"/>
          <p:cNvSpPr txBox="1"/>
          <p:nvPr/>
        </p:nvSpPr>
        <p:spPr>
          <a:xfrm>
            <a:off x="343500" y="1513013"/>
            <a:ext cx="37698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Chaos</a:t>
            </a:r>
            <a:endParaRPr b="1" sz="2400"/>
          </a:p>
        </p:txBody>
      </p:sp>
      <p:sp>
        <p:nvSpPr>
          <p:cNvPr id="640" name="Google Shape;640;p47"/>
          <p:cNvSpPr txBox="1"/>
          <p:nvPr/>
        </p:nvSpPr>
        <p:spPr>
          <a:xfrm>
            <a:off x="8078700" y="1513013"/>
            <a:ext cx="37698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Order</a:t>
            </a:r>
            <a:endParaRPr b="1" sz="2400"/>
          </a:p>
        </p:txBody>
      </p:sp>
      <p:sp>
        <p:nvSpPr>
          <p:cNvPr id="641" name="Google Shape;641;p47"/>
          <p:cNvSpPr txBox="1"/>
          <p:nvPr/>
        </p:nvSpPr>
        <p:spPr>
          <a:xfrm>
            <a:off x="469225" y="2119327"/>
            <a:ext cx="3769800" cy="4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Too much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Unpredictability, uncertainty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Low quality; unfinished work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Firefighting, crunch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Right amount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+ Creativity, innovation</a:t>
            </a:r>
            <a:br>
              <a:rPr lang="en-US" sz="2400"/>
            </a:br>
            <a:r>
              <a:rPr lang="en-US" sz="2400"/>
              <a:t>+ Freedom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+ Challenge</a:t>
            </a:r>
            <a:br>
              <a:rPr lang="en-US" sz="2400"/>
            </a:br>
            <a:endParaRPr sz="2400"/>
          </a:p>
        </p:txBody>
      </p:sp>
      <p:sp>
        <p:nvSpPr>
          <p:cNvPr id="642" name="Google Shape;642;p47"/>
          <p:cNvSpPr txBox="1"/>
          <p:nvPr/>
        </p:nvSpPr>
        <p:spPr>
          <a:xfrm>
            <a:off x="7952975" y="2119327"/>
            <a:ext cx="3769800" cy="4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Right amount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+"/>
            </a:pPr>
            <a:r>
              <a:rPr lang="en-US" sz="2400"/>
              <a:t>Predictability, stability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+"/>
            </a:pPr>
            <a:r>
              <a:rPr lang="en-US" sz="2400"/>
              <a:t>Quality, finished work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+"/>
            </a:pPr>
            <a:r>
              <a:rPr lang="en-US" sz="2400"/>
              <a:t>Work life balance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Too much</a:t>
            </a:r>
            <a:br>
              <a:rPr lang="en-US" sz="2400"/>
            </a:br>
            <a:r>
              <a:rPr lang="en-US" sz="2400"/>
              <a:t>- Kills creativity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- </a:t>
            </a:r>
            <a:r>
              <a:rPr lang="en-US" sz="2400"/>
              <a:t>Oppressive bureaucracy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- Risk-averse, stagnation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8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BISim org structure - 2018</a:t>
            </a:r>
            <a:endParaRPr/>
          </a:p>
        </p:txBody>
      </p:sp>
      <p:grpSp>
        <p:nvGrpSpPr>
          <p:cNvPr id="648" name="Google Shape;648;p48"/>
          <p:cNvGrpSpPr/>
          <p:nvPr/>
        </p:nvGrpSpPr>
        <p:grpSpPr>
          <a:xfrm>
            <a:off x="3074125" y="1241425"/>
            <a:ext cx="2311344" cy="355800"/>
            <a:chOff x="2980125" y="1538325"/>
            <a:chExt cx="2311344" cy="355800"/>
          </a:xfrm>
        </p:grpSpPr>
        <p:sp>
          <p:nvSpPr>
            <p:cNvPr id="649" name="Google Shape;649;p48"/>
            <p:cNvSpPr txBox="1"/>
            <p:nvPr/>
          </p:nvSpPr>
          <p:spPr>
            <a:xfrm>
              <a:off x="2980125" y="1538325"/>
              <a:ext cx="20601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/>
                <a:t>Head of Development</a:t>
              </a:r>
              <a:endParaRPr b="1"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4989369" y="157044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51" name="Google Shape;651;p48"/>
          <p:cNvCxnSpPr>
            <a:stCxn id="650" idx="4"/>
            <a:endCxn id="652" idx="0"/>
          </p:cNvCxnSpPr>
          <p:nvPr/>
        </p:nvCxnSpPr>
        <p:spPr>
          <a:xfrm flipH="1" rot="-5400000">
            <a:off x="5719219" y="1090847"/>
            <a:ext cx="578700" cy="1548300"/>
          </a:xfrm>
          <a:prstGeom prst="bentConnector3">
            <a:avLst>
              <a:gd fmla="val 4999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3" name="Google Shape;653;p48"/>
          <p:cNvCxnSpPr>
            <a:stCxn id="650" idx="4"/>
            <a:endCxn id="654" idx="0"/>
          </p:cNvCxnSpPr>
          <p:nvPr/>
        </p:nvCxnSpPr>
        <p:spPr>
          <a:xfrm rot="5400000">
            <a:off x="3803119" y="771347"/>
            <a:ext cx="627000" cy="2235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55" name="Google Shape;655;p48"/>
          <p:cNvGrpSpPr/>
          <p:nvPr/>
        </p:nvGrpSpPr>
        <p:grpSpPr>
          <a:xfrm>
            <a:off x="6118525" y="2154250"/>
            <a:ext cx="1992900" cy="2048750"/>
            <a:chOff x="314500" y="2158200"/>
            <a:chExt cx="1992900" cy="2048750"/>
          </a:xfrm>
        </p:grpSpPr>
        <p:sp>
          <p:nvSpPr>
            <p:cNvPr id="652" name="Google Shape;652;p48"/>
            <p:cNvSpPr/>
            <p:nvPr/>
          </p:nvSpPr>
          <p:spPr>
            <a:xfrm>
              <a:off x="471225" y="2158200"/>
              <a:ext cx="1014900" cy="999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56" name="Google Shape;656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852" y="2295265"/>
              <a:ext cx="703650" cy="6282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7" name="Google Shape;657;p48"/>
            <p:cNvGrpSpPr/>
            <p:nvPr/>
          </p:nvGrpSpPr>
          <p:grpSpPr>
            <a:xfrm>
              <a:off x="1075750" y="2459700"/>
              <a:ext cx="930300" cy="999000"/>
              <a:chOff x="1357600" y="4296700"/>
              <a:chExt cx="930300" cy="999000"/>
            </a:xfrm>
          </p:grpSpPr>
          <p:sp>
            <p:nvSpPr>
              <p:cNvPr id="658" name="Google Shape;658;p48"/>
              <p:cNvSpPr/>
              <p:nvPr/>
            </p:nvSpPr>
            <p:spPr>
              <a:xfrm>
                <a:off x="1357600" y="4296700"/>
                <a:ext cx="930300" cy="999000"/>
              </a:xfrm>
              <a:prstGeom prst="rect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59" name="Google Shape;659;p4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486850" y="4474000"/>
                <a:ext cx="644399" cy="644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0" name="Google Shape;660;p48"/>
            <p:cNvSpPr txBox="1"/>
            <p:nvPr/>
          </p:nvSpPr>
          <p:spPr>
            <a:xfrm>
              <a:off x="314500" y="3578750"/>
              <a:ext cx="1992900" cy="6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/>
                <a:t>x4 Smaller products</a:t>
              </a:r>
              <a:endParaRPr b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1" lang="en-US">
                  <a:solidFill>
                    <a:schemeClr val="dk1"/>
                  </a:solidFill>
                </a:rPr>
                <a:t>(similar structures)</a:t>
              </a:r>
              <a:endParaRPr b="1"/>
            </a:p>
          </p:txBody>
        </p:sp>
      </p:grpSp>
      <p:sp>
        <p:nvSpPr>
          <p:cNvPr id="661" name="Google Shape;661;p48"/>
          <p:cNvSpPr/>
          <p:nvPr/>
        </p:nvSpPr>
        <p:spPr>
          <a:xfrm>
            <a:off x="429450" y="2154238"/>
            <a:ext cx="5521500" cy="413700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2" name="Google Shape;662;p48"/>
          <p:cNvPicPr preferRelativeResize="0"/>
          <p:nvPr/>
        </p:nvPicPr>
        <p:blipFill rotWithShape="1">
          <a:blip r:embed="rId5">
            <a:alphaModFix/>
          </a:blip>
          <a:srcRect b="7841" l="7541" r="8853" t="10472"/>
          <a:stretch/>
        </p:blipFill>
        <p:spPr>
          <a:xfrm>
            <a:off x="510625" y="2325675"/>
            <a:ext cx="801384" cy="70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3" name="Google Shape;663;p48"/>
          <p:cNvGrpSpPr/>
          <p:nvPr/>
        </p:nvGrpSpPr>
        <p:grpSpPr>
          <a:xfrm>
            <a:off x="510625" y="3809498"/>
            <a:ext cx="1912800" cy="2481727"/>
            <a:chOff x="2645088" y="4560748"/>
            <a:chExt cx="1912800" cy="2481727"/>
          </a:xfrm>
        </p:grpSpPr>
        <p:grpSp>
          <p:nvGrpSpPr>
            <p:cNvPr id="664" name="Google Shape;664;p48"/>
            <p:cNvGrpSpPr/>
            <p:nvPr/>
          </p:nvGrpSpPr>
          <p:grpSpPr>
            <a:xfrm>
              <a:off x="3029063" y="4560748"/>
              <a:ext cx="801386" cy="1227655"/>
              <a:chOff x="3029063" y="4560748"/>
              <a:chExt cx="801386" cy="1227655"/>
            </a:xfrm>
          </p:grpSpPr>
          <p:grpSp>
            <p:nvGrpSpPr>
              <p:cNvPr id="665" name="Google Shape;665;p48"/>
              <p:cNvGrpSpPr/>
              <p:nvPr/>
            </p:nvGrpSpPr>
            <p:grpSpPr>
              <a:xfrm>
                <a:off x="3029063" y="4560748"/>
                <a:ext cx="598471" cy="1062415"/>
                <a:chOff x="3302200" y="4236650"/>
                <a:chExt cx="898200" cy="1594500"/>
              </a:xfrm>
            </p:grpSpPr>
            <p:sp>
              <p:nvSpPr>
                <p:cNvPr id="666" name="Google Shape;666;p48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7" name="Google Shape;667;p48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68" name="Google Shape;668;p48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669" name="Google Shape;669;p48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70" name="Google Shape;670;p48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671" name="Google Shape;671;p48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672" name="Google Shape;672;p48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73" name="Google Shape;673;p48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674" name="Google Shape;674;p48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675" name="Google Shape;675;p48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76" name="Google Shape;676;p48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677" name="Google Shape;677;p48"/>
              <p:cNvGrpSpPr/>
              <p:nvPr/>
            </p:nvGrpSpPr>
            <p:grpSpPr>
              <a:xfrm>
                <a:off x="3126206" y="4631975"/>
                <a:ext cx="598471" cy="1062415"/>
                <a:chOff x="3302200" y="4236650"/>
                <a:chExt cx="898200" cy="1594500"/>
              </a:xfrm>
            </p:grpSpPr>
            <p:sp>
              <p:nvSpPr>
                <p:cNvPr id="678" name="Google Shape;678;p48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9" name="Google Shape;679;p48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80" name="Google Shape;680;p48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681" name="Google Shape;681;p48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82" name="Google Shape;682;p48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683" name="Google Shape;683;p48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684" name="Google Shape;684;p48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85" name="Google Shape;685;p48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686" name="Google Shape;686;p48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687" name="Google Shape;687;p48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88" name="Google Shape;688;p48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689" name="Google Shape;689;p48"/>
              <p:cNvGrpSpPr/>
              <p:nvPr/>
            </p:nvGrpSpPr>
            <p:grpSpPr>
              <a:xfrm>
                <a:off x="3231978" y="4725989"/>
                <a:ext cx="598471" cy="1062415"/>
                <a:chOff x="3302200" y="4236650"/>
                <a:chExt cx="898200" cy="1594500"/>
              </a:xfrm>
            </p:grpSpPr>
            <p:sp>
              <p:nvSpPr>
                <p:cNvPr id="690" name="Google Shape;690;p48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1" name="Google Shape;691;p48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92" name="Google Shape;692;p48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693" name="Google Shape;693;p48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94" name="Google Shape;694;p48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695" name="Google Shape;695;p48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696" name="Google Shape;696;p48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97" name="Google Shape;697;p48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698" name="Google Shape;698;p48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699" name="Google Shape;699;p48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00" name="Google Shape;700;p48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701" name="Google Shape;701;p48"/>
            <p:cNvSpPr txBox="1"/>
            <p:nvPr/>
          </p:nvSpPr>
          <p:spPr>
            <a:xfrm>
              <a:off x="2645088" y="5804075"/>
              <a:ext cx="1912800" cy="12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>
                  <a:solidFill>
                    <a:schemeClr val="dk1"/>
                  </a:solidFill>
                </a:rPr>
                <a:t>3x Feature Teams</a:t>
              </a:r>
              <a:endParaRPr b="1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1x Team Lead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2-3x  Programmers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1-2x Tech. Designers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2x Testers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2" name="Google Shape;702;p48"/>
          <p:cNvGrpSpPr/>
          <p:nvPr/>
        </p:nvGrpSpPr>
        <p:grpSpPr>
          <a:xfrm>
            <a:off x="2423438" y="3962626"/>
            <a:ext cx="1812000" cy="2175461"/>
            <a:chOff x="5483288" y="5694339"/>
            <a:chExt cx="1812000" cy="2175461"/>
          </a:xfrm>
        </p:grpSpPr>
        <p:sp>
          <p:nvSpPr>
            <p:cNvPr id="703" name="Google Shape;703;p48"/>
            <p:cNvSpPr txBox="1"/>
            <p:nvPr/>
          </p:nvSpPr>
          <p:spPr>
            <a:xfrm>
              <a:off x="5483288" y="6807500"/>
              <a:ext cx="1812000" cy="10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/>
                <a:t>Core Engine Team</a:t>
              </a:r>
              <a:endParaRPr b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1x Team Lead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3x  Programmers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1x Tester</a:t>
              </a:r>
              <a:endParaRPr b="1"/>
            </a:p>
          </p:txBody>
        </p:sp>
        <p:grpSp>
          <p:nvGrpSpPr>
            <p:cNvPr id="704" name="Google Shape;704;p48"/>
            <p:cNvGrpSpPr/>
            <p:nvPr/>
          </p:nvGrpSpPr>
          <p:grpSpPr>
            <a:xfrm>
              <a:off x="6015291" y="5694339"/>
              <a:ext cx="598471" cy="1062415"/>
              <a:chOff x="3302200" y="4236650"/>
              <a:chExt cx="898200" cy="1594500"/>
            </a:xfrm>
          </p:grpSpPr>
          <p:sp>
            <p:nvSpPr>
              <p:cNvPr id="705" name="Google Shape;705;p48"/>
              <p:cNvSpPr/>
              <p:nvPr/>
            </p:nvSpPr>
            <p:spPr>
              <a:xfrm>
                <a:off x="3302200" y="4236650"/>
                <a:ext cx="898200" cy="15945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48"/>
              <p:cNvSpPr/>
              <p:nvPr/>
            </p:nvSpPr>
            <p:spPr>
              <a:xfrm>
                <a:off x="3531213" y="4385300"/>
                <a:ext cx="453600" cy="4536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07" name="Google Shape;707;p48"/>
              <p:cNvGrpSpPr/>
              <p:nvPr/>
            </p:nvGrpSpPr>
            <p:grpSpPr>
              <a:xfrm>
                <a:off x="3432425" y="4663363"/>
                <a:ext cx="657875" cy="453600"/>
                <a:chOff x="3429075" y="4543450"/>
                <a:chExt cx="657875" cy="453600"/>
              </a:xfrm>
            </p:grpSpPr>
            <p:sp>
              <p:nvSpPr>
                <p:cNvPr id="708" name="Google Shape;708;p48"/>
                <p:cNvSpPr/>
                <p:nvPr/>
              </p:nvSpPr>
              <p:spPr>
                <a:xfrm>
                  <a:off x="3429075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9" name="Google Shape;709;p48"/>
                <p:cNvSpPr/>
                <p:nvPr/>
              </p:nvSpPr>
              <p:spPr>
                <a:xfrm>
                  <a:off x="3633350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0" name="Google Shape;710;p48"/>
              <p:cNvGrpSpPr/>
              <p:nvPr/>
            </p:nvGrpSpPr>
            <p:grpSpPr>
              <a:xfrm>
                <a:off x="3432438" y="4964013"/>
                <a:ext cx="657875" cy="453600"/>
                <a:chOff x="3429075" y="4543450"/>
                <a:chExt cx="657875" cy="453600"/>
              </a:xfrm>
            </p:grpSpPr>
            <p:sp>
              <p:nvSpPr>
                <p:cNvPr id="711" name="Google Shape;711;p48"/>
                <p:cNvSpPr/>
                <p:nvPr/>
              </p:nvSpPr>
              <p:spPr>
                <a:xfrm>
                  <a:off x="3429075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2" name="Google Shape;712;p48"/>
                <p:cNvSpPr/>
                <p:nvPr/>
              </p:nvSpPr>
              <p:spPr>
                <a:xfrm>
                  <a:off x="3633350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713" name="Google Shape;713;p48"/>
          <p:cNvSpPr txBox="1"/>
          <p:nvPr/>
        </p:nvSpPr>
        <p:spPr>
          <a:xfrm>
            <a:off x="4190850" y="4361475"/>
            <a:ext cx="18120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Outsource Lead</a:t>
            </a:r>
            <a:endParaRPr b="1"/>
          </a:p>
        </p:txBody>
      </p:sp>
      <p:sp>
        <p:nvSpPr>
          <p:cNvPr id="714" name="Google Shape;714;p48"/>
          <p:cNvSpPr txBox="1"/>
          <p:nvPr/>
        </p:nvSpPr>
        <p:spPr>
          <a:xfrm>
            <a:off x="4250113" y="5342475"/>
            <a:ext cx="114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Outsource Teams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(as needed)</a:t>
            </a:r>
            <a:endParaRPr i="1"/>
          </a:p>
        </p:txBody>
      </p:sp>
      <p:sp>
        <p:nvSpPr>
          <p:cNvPr id="715" name="Google Shape;715;p48"/>
          <p:cNvSpPr/>
          <p:nvPr/>
        </p:nvSpPr>
        <p:spPr>
          <a:xfrm>
            <a:off x="4493288" y="4677600"/>
            <a:ext cx="598500" cy="571500"/>
          </a:xfrm>
          <a:prstGeom prst="can">
            <a:avLst>
              <a:gd fmla="val 14952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48"/>
          <p:cNvSpPr/>
          <p:nvPr/>
        </p:nvSpPr>
        <p:spPr>
          <a:xfrm>
            <a:off x="4641494" y="4095197"/>
            <a:ext cx="302100" cy="302100"/>
          </a:xfrm>
          <a:prstGeom prst="smileyFace">
            <a:avLst>
              <a:gd fmla="val 4653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7" name="Google Shape;717;p48"/>
          <p:cNvGrpSpPr/>
          <p:nvPr/>
        </p:nvGrpSpPr>
        <p:grpSpPr>
          <a:xfrm>
            <a:off x="2062350" y="2202650"/>
            <a:ext cx="1873200" cy="721434"/>
            <a:chOff x="4110375" y="1214663"/>
            <a:chExt cx="1873200" cy="721434"/>
          </a:xfrm>
        </p:grpSpPr>
        <p:sp>
          <p:nvSpPr>
            <p:cNvPr id="654" name="Google Shape;654;p48"/>
            <p:cNvSpPr txBox="1"/>
            <p:nvPr/>
          </p:nvSpPr>
          <p:spPr>
            <a:xfrm>
              <a:off x="4110375" y="1214663"/>
              <a:ext cx="18732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/>
                <a:t>Product Lead </a:t>
              </a:r>
              <a:r>
                <a:rPr b="1" i="1" lang="en-US">
                  <a:solidFill>
                    <a:srgbClr val="CC0000"/>
                  </a:solidFill>
                </a:rPr>
                <a:t>(me)</a:t>
              </a:r>
              <a:endParaRPr b="1" i="1">
                <a:solidFill>
                  <a:srgbClr val="CC0000"/>
                </a:solidFill>
              </a:endParaRPr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4646019" y="163399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9" name="Google Shape;719;p48"/>
          <p:cNvGrpSpPr/>
          <p:nvPr/>
        </p:nvGrpSpPr>
        <p:grpSpPr>
          <a:xfrm>
            <a:off x="3435743" y="2673988"/>
            <a:ext cx="2598295" cy="1062300"/>
            <a:chOff x="5483780" y="1819263"/>
            <a:chExt cx="2598295" cy="1062300"/>
          </a:xfrm>
        </p:grpSpPr>
        <p:sp>
          <p:nvSpPr>
            <p:cNvPr id="720" name="Google Shape;720;p48"/>
            <p:cNvSpPr txBox="1"/>
            <p:nvPr/>
          </p:nvSpPr>
          <p:spPr>
            <a:xfrm>
              <a:off x="6390075" y="1819263"/>
              <a:ext cx="1692000" cy="10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/>
                <a:t>Product Staff</a:t>
              </a:r>
              <a:endParaRPr b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Lead Designer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Lead Programmer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Lead Producer</a:t>
              </a:r>
              <a:endParaRPr b="1"/>
            </a:p>
          </p:txBody>
        </p:sp>
        <p:grpSp>
          <p:nvGrpSpPr>
            <p:cNvPr id="721" name="Google Shape;721;p48"/>
            <p:cNvGrpSpPr/>
            <p:nvPr/>
          </p:nvGrpSpPr>
          <p:grpSpPr>
            <a:xfrm>
              <a:off x="5483780" y="2272557"/>
              <a:ext cx="906300" cy="302100"/>
              <a:chOff x="5535655" y="2063582"/>
              <a:chExt cx="906300" cy="302100"/>
            </a:xfrm>
          </p:grpSpPr>
          <p:sp>
            <p:nvSpPr>
              <p:cNvPr id="722" name="Google Shape;722;p48"/>
              <p:cNvSpPr/>
              <p:nvPr/>
            </p:nvSpPr>
            <p:spPr>
              <a:xfrm>
                <a:off x="55356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3" name="Google Shape;723;p48"/>
              <p:cNvSpPr/>
              <p:nvPr/>
            </p:nvSpPr>
            <p:spPr>
              <a:xfrm>
                <a:off x="58377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4" name="Google Shape;724;p48"/>
              <p:cNvSpPr/>
              <p:nvPr/>
            </p:nvSpPr>
            <p:spPr>
              <a:xfrm>
                <a:off x="61398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725" name="Google Shape;725;p48"/>
          <p:cNvCxnSpPr>
            <a:stCxn id="718" idx="4"/>
            <a:endCxn id="678" idx="1"/>
          </p:cNvCxnSpPr>
          <p:nvPr/>
        </p:nvCxnSpPr>
        <p:spPr>
          <a:xfrm rot="5400000">
            <a:off x="1541694" y="2673434"/>
            <a:ext cx="956700" cy="1458000"/>
          </a:xfrm>
          <a:prstGeom prst="bentConnector3">
            <a:avLst>
              <a:gd fmla="val 9427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6" name="Google Shape;726;p48"/>
          <p:cNvCxnSpPr>
            <a:stCxn id="718" idx="4"/>
            <a:endCxn id="722" idx="0"/>
          </p:cNvCxnSpPr>
          <p:nvPr/>
        </p:nvCxnSpPr>
        <p:spPr>
          <a:xfrm flipH="1" rot="-5400000">
            <a:off x="3066294" y="2606834"/>
            <a:ext cx="203100" cy="8376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7" name="Google Shape;727;p48"/>
          <p:cNvCxnSpPr>
            <a:stCxn id="718" idx="4"/>
            <a:endCxn id="723" idx="0"/>
          </p:cNvCxnSpPr>
          <p:nvPr/>
        </p:nvCxnSpPr>
        <p:spPr>
          <a:xfrm flipH="1" rot="-5400000">
            <a:off x="3217344" y="2455784"/>
            <a:ext cx="203100" cy="11397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8" name="Google Shape;728;p48"/>
          <p:cNvCxnSpPr>
            <a:stCxn id="718" idx="4"/>
            <a:endCxn id="724" idx="0"/>
          </p:cNvCxnSpPr>
          <p:nvPr/>
        </p:nvCxnSpPr>
        <p:spPr>
          <a:xfrm flipH="1" rot="-5400000">
            <a:off x="3368394" y="2304734"/>
            <a:ext cx="203100" cy="14418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9" name="Google Shape;729;p48"/>
          <p:cNvCxnSpPr>
            <a:stCxn id="718" idx="4"/>
            <a:endCxn id="705" idx="1"/>
          </p:cNvCxnSpPr>
          <p:nvPr/>
        </p:nvCxnSpPr>
        <p:spPr>
          <a:xfrm flipH="1" rot="-5400000">
            <a:off x="2482494" y="3190634"/>
            <a:ext cx="1038600" cy="505500"/>
          </a:xfrm>
          <a:prstGeom prst="bentConnector3">
            <a:avLst>
              <a:gd fmla="val 8809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0" name="Google Shape;730;p48"/>
          <p:cNvCxnSpPr>
            <a:stCxn id="718" idx="4"/>
            <a:endCxn id="716" idx="0"/>
          </p:cNvCxnSpPr>
          <p:nvPr/>
        </p:nvCxnSpPr>
        <p:spPr>
          <a:xfrm flipH="1" rot="-5400000">
            <a:off x="3185244" y="2487884"/>
            <a:ext cx="1171200" cy="2043600"/>
          </a:xfrm>
          <a:prstGeom prst="bentConnector3">
            <a:avLst>
              <a:gd fmla="val 7700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1" name="Google Shape;731;p48"/>
          <p:cNvCxnSpPr>
            <a:stCxn id="650" idx="4"/>
            <a:endCxn id="658" idx="0"/>
          </p:cNvCxnSpPr>
          <p:nvPr/>
        </p:nvCxnSpPr>
        <p:spPr>
          <a:xfrm flipH="1" rot="-5400000">
            <a:off x="5849569" y="960497"/>
            <a:ext cx="880200" cy="2110500"/>
          </a:xfrm>
          <a:prstGeom prst="bentConnector3">
            <a:avLst>
              <a:gd fmla="val 3720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2" name="Google Shape;732;p48"/>
          <p:cNvSpPr txBox="1"/>
          <p:nvPr/>
        </p:nvSpPr>
        <p:spPr>
          <a:xfrm>
            <a:off x="813625" y="6372425"/>
            <a:ext cx="33867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VBS3 product group</a:t>
            </a:r>
            <a:r>
              <a:rPr lang="en-US"/>
              <a:t> </a:t>
            </a:r>
            <a:r>
              <a:rPr i="1" lang="en-US"/>
              <a:t>(30-40 people)</a:t>
            </a:r>
            <a:endParaRPr i="1"/>
          </a:p>
        </p:txBody>
      </p:sp>
      <p:grpSp>
        <p:nvGrpSpPr>
          <p:cNvPr id="733" name="Google Shape;733;p48"/>
          <p:cNvGrpSpPr/>
          <p:nvPr/>
        </p:nvGrpSpPr>
        <p:grpSpPr>
          <a:xfrm>
            <a:off x="8204725" y="2202638"/>
            <a:ext cx="3577800" cy="3260988"/>
            <a:chOff x="8399200" y="2202588"/>
            <a:chExt cx="3577800" cy="3260988"/>
          </a:xfrm>
        </p:grpSpPr>
        <p:sp>
          <p:nvSpPr>
            <p:cNvPr id="734" name="Google Shape;734;p48"/>
            <p:cNvSpPr/>
            <p:nvPr/>
          </p:nvSpPr>
          <p:spPr>
            <a:xfrm>
              <a:off x="8399200" y="2202588"/>
              <a:ext cx="3577800" cy="27138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8"/>
            <p:cNvSpPr txBox="1"/>
            <p:nvPr/>
          </p:nvSpPr>
          <p:spPr>
            <a:xfrm>
              <a:off x="8881350" y="5066075"/>
              <a:ext cx="2993700" cy="3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/>
                <a:t>Central resources </a:t>
              </a:r>
              <a:r>
                <a:rPr i="1" lang="en-US"/>
                <a:t>(~30 people)</a:t>
              </a:r>
              <a:endParaRPr i="1"/>
            </a:p>
          </p:txBody>
        </p:sp>
        <p:grpSp>
          <p:nvGrpSpPr>
            <p:cNvPr id="736" name="Google Shape;736;p48"/>
            <p:cNvGrpSpPr/>
            <p:nvPr/>
          </p:nvGrpSpPr>
          <p:grpSpPr>
            <a:xfrm>
              <a:off x="8571325" y="3959788"/>
              <a:ext cx="1163400" cy="950200"/>
              <a:chOff x="6666850" y="5422225"/>
              <a:chExt cx="1163400" cy="950200"/>
            </a:xfrm>
          </p:grpSpPr>
          <p:sp>
            <p:nvSpPr>
              <p:cNvPr id="737" name="Google Shape;737;p48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48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/>
                  <a:t>UX Design</a:t>
                </a:r>
                <a:endParaRPr b="1"/>
              </a:p>
            </p:txBody>
          </p:sp>
        </p:grpSp>
        <p:grpSp>
          <p:nvGrpSpPr>
            <p:cNvPr id="739" name="Google Shape;739;p48"/>
            <p:cNvGrpSpPr/>
            <p:nvPr/>
          </p:nvGrpSpPr>
          <p:grpSpPr>
            <a:xfrm>
              <a:off x="8526313" y="2305725"/>
              <a:ext cx="1253400" cy="1654050"/>
              <a:chOff x="6666850" y="4718375"/>
              <a:chExt cx="1253400" cy="1654050"/>
            </a:xfrm>
          </p:grpSpPr>
          <p:sp>
            <p:nvSpPr>
              <p:cNvPr id="740" name="Google Shape;740;p48"/>
              <p:cNvSpPr/>
              <p:nvPr/>
            </p:nvSpPr>
            <p:spPr>
              <a:xfrm>
                <a:off x="6994300" y="4718375"/>
                <a:ext cx="598500" cy="12426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48"/>
              <p:cNvSpPr txBox="1"/>
              <p:nvPr/>
            </p:nvSpPr>
            <p:spPr>
              <a:xfrm>
                <a:off x="6666850" y="5974925"/>
                <a:ext cx="125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/>
                  <a:t>Art / Models</a:t>
                </a:r>
                <a:endParaRPr b="1"/>
              </a:p>
            </p:txBody>
          </p:sp>
        </p:grpSp>
        <p:grpSp>
          <p:nvGrpSpPr>
            <p:cNvPr id="742" name="Google Shape;742;p48"/>
            <p:cNvGrpSpPr/>
            <p:nvPr/>
          </p:nvGrpSpPr>
          <p:grpSpPr>
            <a:xfrm>
              <a:off x="9779725" y="2504138"/>
              <a:ext cx="1163400" cy="950200"/>
              <a:chOff x="6666850" y="5422225"/>
              <a:chExt cx="1163400" cy="950200"/>
            </a:xfrm>
          </p:grpSpPr>
          <p:sp>
            <p:nvSpPr>
              <p:cNvPr id="743" name="Google Shape;743;p48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4" name="Google Shape;744;p48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/>
                  <a:t>DevOps</a:t>
                </a:r>
                <a:endParaRPr b="1"/>
              </a:p>
            </p:txBody>
          </p:sp>
        </p:grpSp>
        <p:grpSp>
          <p:nvGrpSpPr>
            <p:cNvPr id="745" name="Google Shape;745;p48"/>
            <p:cNvGrpSpPr/>
            <p:nvPr/>
          </p:nvGrpSpPr>
          <p:grpSpPr>
            <a:xfrm>
              <a:off x="10813475" y="3191913"/>
              <a:ext cx="1163400" cy="950200"/>
              <a:chOff x="6666850" y="5422225"/>
              <a:chExt cx="1163400" cy="950200"/>
            </a:xfrm>
          </p:grpSpPr>
          <p:sp>
            <p:nvSpPr>
              <p:cNvPr id="746" name="Google Shape;746;p48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7" name="Google Shape;747;p48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/>
                  <a:t>Etc</a:t>
                </a:r>
                <a:endParaRPr b="1"/>
              </a:p>
            </p:txBody>
          </p:sp>
        </p:grpSp>
        <p:grpSp>
          <p:nvGrpSpPr>
            <p:cNvPr id="748" name="Google Shape;748;p48"/>
            <p:cNvGrpSpPr/>
            <p:nvPr/>
          </p:nvGrpSpPr>
          <p:grpSpPr>
            <a:xfrm>
              <a:off x="9720400" y="3629525"/>
              <a:ext cx="1163400" cy="1131400"/>
              <a:chOff x="6666850" y="5422225"/>
              <a:chExt cx="1163400" cy="1131400"/>
            </a:xfrm>
          </p:grpSpPr>
          <p:sp>
            <p:nvSpPr>
              <p:cNvPr id="749" name="Google Shape;749;p48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0" name="Google Shape;750;p48"/>
              <p:cNvSpPr txBox="1"/>
              <p:nvPr/>
            </p:nvSpPr>
            <p:spPr>
              <a:xfrm>
                <a:off x="6666850" y="5974925"/>
                <a:ext cx="1163400" cy="57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/>
                  <a:t>Release QA</a:t>
                </a:r>
                <a:endParaRPr b="1"/>
              </a:p>
            </p:txBody>
          </p:sp>
        </p:grpSp>
      </p:grpSp>
      <p:cxnSp>
        <p:nvCxnSpPr>
          <p:cNvPr id="751" name="Google Shape;751;p48"/>
          <p:cNvCxnSpPr>
            <a:stCxn id="650" idx="4"/>
            <a:endCxn id="734" idx="0"/>
          </p:cNvCxnSpPr>
          <p:nvPr/>
        </p:nvCxnSpPr>
        <p:spPr>
          <a:xfrm flipH="1" rot="-5400000">
            <a:off x="7300519" y="-490453"/>
            <a:ext cx="627000" cy="47592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9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BISim org structure - 2018</a:t>
            </a:r>
            <a:endParaRPr/>
          </a:p>
        </p:txBody>
      </p:sp>
      <p:grpSp>
        <p:nvGrpSpPr>
          <p:cNvPr id="757" name="Google Shape;757;p49"/>
          <p:cNvGrpSpPr/>
          <p:nvPr/>
        </p:nvGrpSpPr>
        <p:grpSpPr>
          <a:xfrm>
            <a:off x="429450" y="2154238"/>
            <a:ext cx="5604588" cy="4137000"/>
            <a:chOff x="3021900" y="1759825"/>
            <a:chExt cx="5604588" cy="4137000"/>
          </a:xfrm>
        </p:grpSpPr>
        <p:sp>
          <p:nvSpPr>
            <p:cNvPr id="758" name="Google Shape;758;p49"/>
            <p:cNvSpPr/>
            <p:nvPr/>
          </p:nvSpPr>
          <p:spPr>
            <a:xfrm>
              <a:off x="3021900" y="1759825"/>
              <a:ext cx="5521500" cy="4137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59" name="Google Shape;759;p49"/>
            <p:cNvPicPr preferRelativeResize="0"/>
            <p:nvPr/>
          </p:nvPicPr>
          <p:blipFill rotWithShape="1">
            <a:blip r:embed="rId3">
              <a:alphaModFix/>
            </a:blip>
            <a:srcRect b="7841" l="7541" r="8853" t="10472"/>
            <a:stretch/>
          </p:blipFill>
          <p:spPr>
            <a:xfrm>
              <a:off x="3103075" y="1931262"/>
              <a:ext cx="801384" cy="703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0" name="Google Shape;760;p49"/>
            <p:cNvGrpSpPr/>
            <p:nvPr/>
          </p:nvGrpSpPr>
          <p:grpSpPr>
            <a:xfrm>
              <a:off x="3103075" y="3415086"/>
              <a:ext cx="1912800" cy="2481727"/>
              <a:chOff x="2645088" y="4560748"/>
              <a:chExt cx="1912800" cy="2481727"/>
            </a:xfrm>
          </p:grpSpPr>
          <p:grpSp>
            <p:nvGrpSpPr>
              <p:cNvPr id="761" name="Google Shape;761;p49"/>
              <p:cNvGrpSpPr/>
              <p:nvPr/>
            </p:nvGrpSpPr>
            <p:grpSpPr>
              <a:xfrm>
                <a:off x="3029063" y="4560748"/>
                <a:ext cx="801386" cy="1227655"/>
                <a:chOff x="3029063" y="4560748"/>
                <a:chExt cx="801386" cy="1227655"/>
              </a:xfrm>
            </p:grpSpPr>
            <p:grpSp>
              <p:nvGrpSpPr>
                <p:cNvPr id="762" name="Google Shape;762;p49"/>
                <p:cNvGrpSpPr/>
                <p:nvPr/>
              </p:nvGrpSpPr>
              <p:grpSpPr>
                <a:xfrm>
                  <a:off x="3029063" y="4560748"/>
                  <a:ext cx="598471" cy="1062415"/>
                  <a:chOff x="3302200" y="4236650"/>
                  <a:chExt cx="898200" cy="1594500"/>
                </a:xfrm>
              </p:grpSpPr>
              <p:sp>
                <p:nvSpPr>
                  <p:cNvPr id="763" name="Google Shape;763;p49"/>
                  <p:cNvSpPr/>
                  <p:nvPr/>
                </p:nvSpPr>
                <p:spPr>
                  <a:xfrm>
                    <a:off x="3302200" y="4236650"/>
                    <a:ext cx="898200" cy="1594500"/>
                  </a:xfrm>
                  <a:prstGeom prst="can">
                    <a:avLst>
                      <a:gd fmla="val 14952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64" name="Google Shape;764;p49"/>
                  <p:cNvSpPr/>
                  <p:nvPr/>
                </p:nvSpPr>
                <p:spPr>
                  <a:xfrm>
                    <a:off x="3531213" y="438530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B6D7A8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765" name="Google Shape;765;p49"/>
                  <p:cNvGrpSpPr/>
                  <p:nvPr/>
                </p:nvGrpSpPr>
                <p:grpSpPr>
                  <a:xfrm>
                    <a:off x="3432425" y="466336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766" name="Google Shape;766;p49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67" name="Google Shape;767;p49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68" name="Google Shape;768;p49"/>
                  <p:cNvGrpSpPr/>
                  <p:nvPr/>
                </p:nvGrpSpPr>
                <p:grpSpPr>
                  <a:xfrm>
                    <a:off x="3432438" y="496401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769" name="Google Shape;769;p49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0" name="Google Shape;770;p49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71" name="Google Shape;771;p49"/>
                  <p:cNvGrpSpPr/>
                  <p:nvPr/>
                </p:nvGrpSpPr>
                <p:grpSpPr>
                  <a:xfrm>
                    <a:off x="3425713" y="5285338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772" name="Google Shape;772;p49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3" name="Google Shape;773;p49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774" name="Google Shape;774;p49"/>
                <p:cNvGrpSpPr/>
                <p:nvPr/>
              </p:nvGrpSpPr>
              <p:grpSpPr>
                <a:xfrm>
                  <a:off x="3126206" y="4631975"/>
                  <a:ext cx="598471" cy="1062415"/>
                  <a:chOff x="3302200" y="4236650"/>
                  <a:chExt cx="898200" cy="1594500"/>
                </a:xfrm>
              </p:grpSpPr>
              <p:sp>
                <p:nvSpPr>
                  <p:cNvPr id="775" name="Google Shape;775;p49"/>
                  <p:cNvSpPr/>
                  <p:nvPr/>
                </p:nvSpPr>
                <p:spPr>
                  <a:xfrm>
                    <a:off x="3302200" y="4236650"/>
                    <a:ext cx="898200" cy="1594500"/>
                  </a:xfrm>
                  <a:prstGeom prst="can">
                    <a:avLst>
                      <a:gd fmla="val 14952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76" name="Google Shape;776;p49"/>
                  <p:cNvSpPr/>
                  <p:nvPr/>
                </p:nvSpPr>
                <p:spPr>
                  <a:xfrm>
                    <a:off x="3531213" y="438530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B6D7A8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777" name="Google Shape;777;p49"/>
                  <p:cNvGrpSpPr/>
                  <p:nvPr/>
                </p:nvGrpSpPr>
                <p:grpSpPr>
                  <a:xfrm>
                    <a:off x="3432425" y="466336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778" name="Google Shape;778;p49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9" name="Google Shape;779;p49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80" name="Google Shape;780;p49"/>
                  <p:cNvGrpSpPr/>
                  <p:nvPr/>
                </p:nvGrpSpPr>
                <p:grpSpPr>
                  <a:xfrm>
                    <a:off x="3432438" y="496401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781" name="Google Shape;781;p49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2" name="Google Shape;782;p49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83" name="Google Shape;783;p49"/>
                  <p:cNvGrpSpPr/>
                  <p:nvPr/>
                </p:nvGrpSpPr>
                <p:grpSpPr>
                  <a:xfrm>
                    <a:off x="3425713" y="5285338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784" name="Google Shape;784;p49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5" name="Google Shape;785;p49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786" name="Google Shape;786;p49"/>
                <p:cNvGrpSpPr/>
                <p:nvPr/>
              </p:nvGrpSpPr>
              <p:grpSpPr>
                <a:xfrm>
                  <a:off x="3231978" y="4725989"/>
                  <a:ext cx="598471" cy="1062415"/>
                  <a:chOff x="3302200" y="4236650"/>
                  <a:chExt cx="898200" cy="1594500"/>
                </a:xfrm>
              </p:grpSpPr>
              <p:sp>
                <p:nvSpPr>
                  <p:cNvPr id="787" name="Google Shape;787;p49"/>
                  <p:cNvSpPr/>
                  <p:nvPr/>
                </p:nvSpPr>
                <p:spPr>
                  <a:xfrm>
                    <a:off x="3302200" y="4236650"/>
                    <a:ext cx="898200" cy="1594500"/>
                  </a:xfrm>
                  <a:prstGeom prst="can">
                    <a:avLst>
                      <a:gd fmla="val 14952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88" name="Google Shape;788;p49"/>
                  <p:cNvSpPr/>
                  <p:nvPr/>
                </p:nvSpPr>
                <p:spPr>
                  <a:xfrm>
                    <a:off x="3531213" y="438530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789" name="Google Shape;789;p49"/>
                  <p:cNvGrpSpPr/>
                  <p:nvPr/>
                </p:nvGrpSpPr>
                <p:grpSpPr>
                  <a:xfrm>
                    <a:off x="3432425" y="466336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790" name="Google Shape;790;p49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91" name="Google Shape;791;p49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92" name="Google Shape;792;p49"/>
                  <p:cNvGrpSpPr/>
                  <p:nvPr/>
                </p:nvGrpSpPr>
                <p:grpSpPr>
                  <a:xfrm>
                    <a:off x="3432438" y="496401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793" name="Google Shape;793;p49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94" name="Google Shape;794;p49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95" name="Google Shape;795;p49"/>
                  <p:cNvGrpSpPr/>
                  <p:nvPr/>
                </p:nvGrpSpPr>
                <p:grpSpPr>
                  <a:xfrm>
                    <a:off x="3425713" y="5285338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796" name="Google Shape;796;p49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97" name="Google Shape;797;p49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798" name="Google Shape;798;p49"/>
              <p:cNvSpPr txBox="1"/>
              <p:nvPr/>
            </p:nvSpPr>
            <p:spPr>
              <a:xfrm>
                <a:off x="2645088" y="5804075"/>
                <a:ext cx="1912800" cy="12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3x Feature Teams</a:t>
                </a:r>
                <a:endParaRPr b="1"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1x Team Lead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2-3x  Programmers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1-2x Tech. Designers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2x Testers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799" name="Google Shape;799;p49"/>
            <p:cNvGrpSpPr/>
            <p:nvPr/>
          </p:nvGrpSpPr>
          <p:grpSpPr>
            <a:xfrm>
              <a:off x="5015888" y="3568214"/>
              <a:ext cx="1812000" cy="2175461"/>
              <a:chOff x="5483288" y="5694339"/>
              <a:chExt cx="1812000" cy="2175461"/>
            </a:xfrm>
          </p:grpSpPr>
          <p:sp>
            <p:nvSpPr>
              <p:cNvPr id="800" name="Google Shape;800;p49"/>
              <p:cNvSpPr txBox="1"/>
              <p:nvPr/>
            </p:nvSpPr>
            <p:spPr>
              <a:xfrm>
                <a:off x="5483288" y="6807500"/>
                <a:ext cx="1812000" cy="106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Core Engine Team</a:t>
                </a:r>
                <a:endParaRPr b="1"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1x Team Lead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3x  Programmers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1x Tester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  <p:grpSp>
            <p:nvGrpSpPr>
              <p:cNvPr id="801" name="Google Shape;801;p49"/>
              <p:cNvGrpSpPr/>
              <p:nvPr/>
            </p:nvGrpSpPr>
            <p:grpSpPr>
              <a:xfrm>
                <a:off x="6015291" y="5694339"/>
                <a:ext cx="598471" cy="1062415"/>
                <a:chOff x="3302200" y="4236650"/>
                <a:chExt cx="898200" cy="1594500"/>
              </a:xfrm>
            </p:grpSpPr>
            <p:sp>
              <p:nvSpPr>
                <p:cNvPr id="802" name="Google Shape;802;p49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03" name="Google Shape;803;p49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804" name="Google Shape;804;p49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805" name="Google Shape;805;p49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06" name="Google Shape;806;p49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807" name="Google Shape;807;p49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808" name="Google Shape;808;p49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09" name="Google Shape;809;p49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810" name="Google Shape;810;p49"/>
            <p:cNvSpPr txBox="1"/>
            <p:nvPr/>
          </p:nvSpPr>
          <p:spPr>
            <a:xfrm>
              <a:off x="6783300" y="3967063"/>
              <a:ext cx="18120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Outsource Lead</a:t>
              </a: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811" name="Google Shape;811;p49"/>
            <p:cNvSpPr txBox="1"/>
            <p:nvPr/>
          </p:nvSpPr>
          <p:spPr>
            <a:xfrm>
              <a:off x="6842563" y="4948063"/>
              <a:ext cx="11457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Outsource Teams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>
                  <a:solidFill>
                    <a:srgbClr val="D9D9D9"/>
                  </a:solidFill>
                </a:rPr>
                <a:t>(as needed)</a:t>
              </a:r>
              <a:endParaRPr i="1">
                <a:solidFill>
                  <a:srgbClr val="D9D9D9"/>
                </a:solidFill>
              </a:endParaRPr>
            </a:p>
          </p:txBody>
        </p:sp>
        <p:sp>
          <p:nvSpPr>
            <p:cNvPr id="812" name="Google Shape;812;p49"/>
            <p:cNvSpPr/>
            <p:nvPr/>
          </p:nvSpPr>
          <p:spPr>
            <a:xfrm>
              <a:off x="7085738" y="4283187"/>
              <a:ext cx="598500" cy="571500"/>
            </a:xfrm>
            <a:prstGeom prst="can">
              <a:avLst>
                <a:gd fmla="val 14952" name="adj"/>
              </a:avLst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9"/>
            <p:cNvSpPr/>
            <p:nvPr/>
          </p:nvSpPr>
          <p:spPr>
            <a:xfrm>
              <a:off x="7233944" y="3700784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14" name="Google Shape;814;p49"/>
            <p:cNvGrpSpPr/>
            <p:nvPr/>
          </p:nvGrpSpPr>
          <p:grpSpPr>
            <a:xfrm>
              <a:off x="4654800" y="1808238"/>
              <a:ext cx="1873200" cy="721434"/>
              <a:chOff x="4110375" y="1214663"/>
              <a:chExt cx="1873200" cy="721434"/>
            </a:xfrm>
          </p:grpSpPr>
          <p:sp>
            <p:nvSpPr>
              <p:cNvPr id="815" name="Google Shape;815;p49"/>
              <p:cNvSpPr txBox="1"/>
              <p:nvPr/>
            </p:nvSpPr>
            <p:spPr>
              <a:xfrm>
                <a:off x="4110375" y="1214663"/>
                <a:ext cx="1873200" cy="35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Product Lead </a:t>
                </a:r>
                <a:r>
                  <a:rPr b="1" i="1" lang="en-US">
                    <a:solidFill>
                      <a:srgbClr val="D9D9D9"/>
                    </a:solidFill>
                  </a:rPr>
                  <a:t>(me)</a:t>
                </a:r>
                <a:endParaRPr b="1" i="1">
                  <a:solidFill>
                    <a:srgbClr val="D9D9D9"/>
                  </a:solidFill>
                </a:endParaRPr>
              </a:p>
            </p:txBody>
          </p:sp>
          <p:sp>
            <p:nvSpPr>
              <p:cNvPr id="816" name="Google Shape;816;p49"/>
              <p:cNvSpPr/>
              <p:nvPr/>
            </p:nvSpPr>
            <p:spPr>
              <a:xfrm>
                <a:off x="4646019" y="1633997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D9D9D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7" name="Google Shape;817;p49"/>
            <p:cNvGrpSpPr/>
            <p:nvPr/>
          </p:nvGrpSpPr>
          <p:grpSpPr>
            <a:xfrm>
              <a:off x="6028193" y="2279575"/>
              <a:ext cx="2598295" cy="1062300"/>
              <a:chOff x="5483780" y="1819263"/>
              <a:chExt cx="2598295" cy="1062300"/>
            </a:xfrm>
          </p:grpSpPr>
          <p:sp>
            <p:nvSpPr>
              <p:cNvPr id="818" name="Google Shape;818;p49"/>
              <p:cNvSpPr txBox="1"/>
              <p:nvPr/>
            </p:nvSpPr>
            <p:spPr>
              <a:xfrm>
                <a:off x="6390075" y="1819263"/>
                <a:ext cx="1692000" cy="106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Product Staff</a:t>
                </a:r>
                <a:endParaRPr b="1"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Lead Designer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Lead Programmer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Lead Producer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  <p:grpSp>
            <p:nvGrpSpPr>
              <p:cNvPr id="819" name="Google Shape;819;p49"/>
              <p:cNvGrpSpPr/>
              <p:nvPr/>
            </p:nvGrpSpPr>
            <p:grpSpPr>
              <a:xfrm>
                <a:off x="5483780" y="2272557"/>
                <a:ext cx="906300" cy="302100"/>
                <a:chOff x="5535655" y="2063582"/>
                <a:chExt cx="906300" cy="302100"/>
              </a:xfrm>
            </p:grpSpPr>
            <p:sp>
              <p:nvSpPr>
                <p:cNvPr id="820" name="Google Shape;820;p49"/>
                <p:cNvSpPr/>
                <p:nvPr/>
              </p:nvSpPr>
              <p:spPr>
                <a:xfrm>
                  <a:off x="5535655" y="2063582"/>
                  <a:ext cx="302100" cy="3021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1" name="Google Shape;821;p49"/>
                <p:cNvSpPr/>
                <p:nvPr/>
              </p:nvSpPr>
              <p:spPr>
                <a:xfrm>
                  <a:off x="5837755" y="2063582"/>
                  <a:ext cx="302100" cy="3021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2" name="Google Shape;822;p49"/>
                <p:cNvSpPr/>
                <p:nvPr/>
              </p:nvSpPr>
              <p:spPr>
                <a:xfrm>
                  <a:off x="6139855" y="2063582"/>
                  <a:ext cx="302100" cy="3021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cxnSp>
          <p:nvCxnSpPr>
            <p:cNvPr id="823" name="Google Shape;823;p49"/>
            <p:cNvCxnSpPr>
              <a:stCxn id="816" idx="4"/>
              <a:endCxn id="775" idx="1"/>
            </p:cNvCxnSpPr>
            <p:nvPr/>
          </p:nvCxnSpPr>
          <p:spPr>
            <a:xfrm rot="5400000">
              <a:off x="4134144" y="2279022"/>
              <a:ext cx="956700" cy="1458000"/>
            </a:xfrm>
            <a:prstGeom prst="bentConnector3">
              <a:avLst>
                <a:gd fmla="val 94275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4" name="Google Shape;824;p49"/>
            <p:cNvCxnSpPr>
              <a:stCxn id="816" idx="4"/>
              <a:endCxn id="820" idx="0"/>
            </p:cNvCxnSpPr>
            <p:nvPr/>
          </p:nvCxnSpPr>
          <p:spPr>
            <a:xfrm flipH="1" rot="-5400000">
              <a:off x="5658744" y="2212422"/>
              <a:ext cx="203100" cy="837600"/>
            </a:xfrm>
            <a:prstGeom prst="bentConnector3">
              <a:avLst>
                <a:gd fmla="val 50024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5" name="Google Shape;825;p49"/>
            <p:cNvCxnSpPr>
              <a:stCxn id="816" idx="4"/>
              <a:endCxn id="821" idx="0"/>
            </p:cNvCxnSpPr>
            <p:nvPr/>
          </p:nvCxnSpPr>
          <p:spPr>
            <a:xfrm flipH="1" rot="-5400000">
              <a:off x="5809794" y="2061372"/>
              <a:ext cx="203100" cy="1139700"/>
            </a:xfrm>
            <a:prstGeom prst="bentConnector3">
              <a:avLst>
                <a:gd fmla="val 50024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6" name="Google Shape;826;p49"/>
            <p:cNvCxnSpPr>
              <a:stCxn id="816" idx="4"/>
              <a:endCxn id="822" idx="0"/>
            </p:cNvCxnSpPr>
            <p:nvPr/>
          </p:nvCxnSpPr>
          <p:spPr>
            <a:xfrm flipH="1" rot="-5400000">
              <a:off x="5960844" y="1910322"/>
              <a:ext cx="203100" cy="1441800"/>
            </a:xfrm>
            <a:prstGeom prst="bentConnector3">
              <a:avLst>
                <a:gd fmla="val 50024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7" name="Google Shape;827;p49"/>
            <p:cNvCxnSpPr>
              <a:stCxn id="816" idx="4"/>
              <a:endCxn id="802" idx="1"/>
            </p:cNvCxnSpPr>
            <p:nvPr/>
          </p:nvCxnSpPr>
          <p:spPr>
            <a:xfrm flipH="1" rot="-5400000">
              <a:off x="5074944" y="2796222"/>
              <a:ext cx="1038600" cy="505500"/>
            </a:xfrm>
            <a:prstGeom prst="bentConnector3">
              <a:avLst>
                <a:gd fmla="val 8809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8" name="Google Shape;828;p49"/>
            <p:cNvCxnSpPr>
              <a:stCxn id="816" idx="4"/>
              <a:endCxn id="813" idx="0"/>
            </p:cNvCxnSpPr>
            <p:nvPr/>
          </p:nvCxnSpPr>
          <p:spPr>
            <a:xfrm flipH="1" rot="-5400000">
              <a:off x="5777694" y="2093472"/>
              <a:ext cx="1171200" cy="2043600"/>
            </a:xfrm>
            <a:prstGeom prst="bentConnector3">
              <a:avLst>
                <a:gd fmla="val 77009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29" name="Google Shape;829;p49"/>
          <p:cNvGrpSpPr/>
          <p:nvPr/>
        </p:nvGrpSpPr>
        <p:grpSpPr>
          <a:xfrm>
            <a:off x="3074125" y="1241425"/>
            <a:ext cx="2311344" cy="355800"/>
            <a:chOff x="2980125" y="1538325"/>
            <a:chExt cx="2311344" cy="355800"/>
          </a:xfrm>
        </p:grpSpPr>
        <p:sp>
          <p:nvSpPr>
            <p:cNvPr id="830" name="Google Shape;830;p49"/>
            <p:cNvSpPr txBox="1"/>
            <p:nvPr/>
          </p:nvSpPr>
          <p:spPr>
            <a:xfrm>
              <a:off x="2980125" y="1538325"/>
              <a:ext cx="20601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Head of Development</a:t>
              </a: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831" name="Google Shape;831;p49"/>
            <p:cNvSpPr/>
            <p:nvPr/>
          </p:nvSpPr>
          <p:spPr>
            <a:xfrm>
              <a:off x="4989369" y="157044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832" name="Google Shape;832;p49"/>
          <p:cNvCxnSpPr>
            <a:stCxn id="831" idx="4"/>
            <a:endCxn id="833" idx="0"/>
          </p:cNvCxnSpPr>
          <p:nvPr/>
        </p:nvCxnSpPr>
        <p:spPr>
          <a:xfrm flipH="1" rot="-5400000">
            <a:off x="5719219" y="1090847"/>
            <a:ext cx="578700" cy="1548300"/>
          </a:xfrm>
          <a:prstGeom prst="bentConnector3">
            <a:avLst>
              <a:gd fmla="val 4999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4" name="Google Shape;834;p49"/>
          <p:cNvCxnSpPr>
            <a:stCxn id="831" idx="4"/>
            <a:endCxn id="815" idx="0"/>
          </p:cNvCxnSpPr>
          <p:nvPr/>
        </p:nvCxnSpPr>
        <p:spPr>
          <a:xfrm rot="5400000">
            <a:off x="3803119" y="771347"/>
            <a:ext cx="627000" cy="2235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5" name="Google Shape;835;p49"/>
          <p:cNvCxnSpPr>
            <a:stCxn id="831" idx="4"/>
            <a:endCxn id="836" idx="0"/>
          </p:cNvCxnSpPr>
          <p:nvPr/>
        </p:nvCxnSpPr>
        <p:spPr>
          <a:xfrm flipH="1" rot="-5400000">
            <a:off x="5849569" y="960497"/>
            <a:ext cx="880200" cy="2110500"/>
          </a:xfrm>
          <a:prstGeom prst="bentConnector3">
            <a:avLst>
              <a:gd fmla="val 3720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37" name="Google Shape;837;p49"/>
          <p:cNvGrpSpPr/>
          <p:nvPr/>
        </p:nvGrpSpPr>
        <p:grpSpPr>
          <a:xfrm>
            <a:off x="6118525" y="2154250"/>
            <a:ext cx="1992900" cy="2048750"/>
            <a:chOff x="314500" y="2158200"/>
            <a:chExt cx="1992900" cy="2048750"/>
          </a:xfrm>
        </p:grpSpPr>
        <p:sp>
          <p:nvSpPr>
            <p:cNvPr id="833" name="Google Shape;833;p49"/>
            <p:cNvSpPr/>
            <p:nvPr/>
          </p:nvSpPr>
          <p:spPr>
            <a:xfrm>
              <a:off x="471225" y="2158200"/>
              <a:ext cx="1014900" cy="999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38" name="Google Shape;838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852" y="2295265"/>
              <a:ext cx="703650" cy="6282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39" name="Google Shape;839;p49"/>
            <p:cNvGrpSpPr/>
            <p:nvPr/>
          </p:nvGrpSpPr>
          <p:grpSpPr>
            <a:xfrm>
              <a:off x="1075750" y="2459700"/>
              <a:ext cx="930300" cy="999000"/>
              <a:chOff x="1357600" y="4296700"/>
              <a:chExt cx="930300" cy="999000"/>
            </a:xfrm>
          </p:grpSpPr>
          <p:sp>
            <p:nvSpPr>
              <p:cNvPr id="836" name="Google Shape;836;p49"/>
              <p:cNvSpPr/>
              <p:nvPr/>
            </p:nvSpPr>
            <p:spPr>
              <a:xfrm>
                <a:off x="1357600" y="4296700"/>
                <a:ext cx="930300" cy="999000"/>
              </a:xfrm>
              <a:prstGeom prst="rect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40" name="Google Shape;840;p4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486850" y="4474000"/>
                <a:ext cx="644399" cy="644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41" name="Google Shape;841;p49"/>
            <p:cNvSpPr txBox="1"/>
            <p:nvPr/>
          </p:nvSpPr>
          <p:spPr>
            <a:xfrm>
              <a:off x="314500" y="3578750"/>
              <a:ext cx="1992900" cy="6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x4 Smaller products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>
                  <a:solidFill>
                    <a:srgbClr val="D9D9D9"/>
                  </a:solidFill>
                </a:rPr>
                <a:t>(similar structures)</a:t>
              </a:r>
              <a:endParaRPr b="1">
                <a:solidFill>
                  <a:srgbClr val="D9D9D9"/>
                </a:solidFill>
              </a:endParaRPr>
            </a:p>
          </p:txBody>
        </p:sp>
      </p:grpSp>
      <p:sp>
        <p:nvSpPr>
          <p:cNvPr id="842" name="Google Shape;842;p49"/>
          <p:cNvSpPr txBox="1"/>
          <p:nvPr/>
        </p:nvSpPr>
        <p:spPr>
          <a:xfrm>
            <a:off x="813625" y="6372425"/>
            <a:ext cx="33867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VBS3 product group</a:t>
            </a:r>
            <a:r>
              <a:rPr lang="en-US">
                <a:solidFill>
                  <a:srgbClr val="D9D9D9"/>
                </a:solidFill>
              </a:rPr>
              <a:t> </a:t>
            </a:r>
            <a:r>
              <a:rPr i="1" lang="en-US">
                <a:solidFill>
                  <a:srgbClr val="D9D9D9"/>
                </a:solidFill>
              </a:rPr>
              <a:t>(30-40 people)</a:t>
            </a:r>
            <a:endParaRPr i="1">
              <a:solidFill>
                <a:srgbClr val="D9D9D9"/>
              </a:solidFill>
            </a:endParaRPr>
          </a:p>
        </p:txBody>
      </p:sp>
      <p:grpSp>
        <p:nvGrpSpPr>
          <p:cNvPr id="843" name="Google Shape;843;p49"/>
          <p:cNvGrpSpPr/>
          <p:nvPr/>
        </p:nvGrpSpPr>
        <p:grpSpPr>
          <a:xfrm>
            <a:off x="8204725" y="2202638"/>
            <a:ext cx="3577800" cy="3260988"/>
            <a:chOff x="8399200" y="2202588"/>
            <a:chExt cx="3577800" cy="3260988"/>
          </a:xfrm>
        </p:grpSpPr>
        <p:sp>
          <p:nvSpPr>
            <p:cNvPr id="844" name="Google Shape;844;p49"/>
            <p:cNvSpPr/>
            <p:nvPr/>
          </p:nvSpPr>
          <p:spPr>
            <a:xfrm>
              <a:off x="8399200" y="2202588"/>
              <a:ext cx="3577800" cy="27138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49"/>
            <p:cNvSpPr txBox="1"/>
            <p:nvPr/>
          </p:nvSpPr>
          <p:spPr>
            <a:xfrm>
              <a:off x="8881350" y="5066075"/>
              <a:ext cx="2993700" cy="3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Central resources </a:t>
              </a:r>
              <a:r>
                <a:rPr i="1" lang="en-US">
                  <a:solidFill>
                    <a:srgbClr val="D9D9D9"/>
                  </a:solidFill>
                </a:rPr>
                <a:t>(~30 people)</a:t>
              </a:r>
              <a:endParaRPr i="1">
                <a:solidFill>
                  <a:srgbClr val="D9D9D9"/>
                </a:solidFill>
              </a:endParaRPr>
            </a:p>
          </p:txBody>
        </p:sp>
        <p:grpSp>
          <p:nvGrpSpPr>
            <p:cNvPr id="846" name="Google Shape;846;p49"/>
            <p:cNvGrpSpPr/>
            <p:nvPr/>
          </p:nvGrpSpPr>
          <p:grpSpPr>
            <a:xfrm>
              <a:off x="8571325" y="3959788"/>
              <a:ext cx="1163400" cy="950200"/>
              <a:chOff x="6666850" y="5422225"/>
              <a:chExt cx="1163400" cy="950200"/>
            </a:xfrm>
          </p:grpSpPr>
          <p:sp>
            <p:nvSpPr>
              <p:cNvPr id="847" name="Google Shape;847;p49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49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UX Design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849" name="Google Shape;849;p49"/>
            <p:cNvGrpSpPr/>
            <p:nvPr/>
          </p:nvGrpSpPr>
          <p:grpSpPr>
            <a:xfrm>
              <a:off x="8526313" y="2305725"/>
              <a:ext cx="1253400" cy="1654050"/>
              <a:chOff x="6666850" y="4718375"/>
              <a:chExt cx="1253400" cy="1654050"/>
            </a:xfrm>
          </p:grpSpPr>
          <p:sp>
            <p:nvSpPr>
              <p:cNvPr id="850" name="Google Shape;850;p49"/>
              <p:cNvSpPr/>
              <p:nvPr/>
            </p:nvSpPr>
            <p:spPr>
              <a:xfrm>
                <a:off x="6994300" y="4718375"/>
                <a:ext cx="598500" cy="12426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49"/>
              <p:cNvSpPr txBox="1"/>
              <p:nvPr/>
            </p:nvSpPr>
            <p:spPr>
              <a:xfrm>
                <a:off x="6666850" y="5974925"/>
                <a:ext cx="125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Art / Models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852" name="Google Shape;852;p49"/>
            <p:cNvGrpSpPr/>
            <p:nvPr/>
          </p:nvGrpSpPr>
          <p:grpSpPr>
            <a:xfrm>
              <a:off x="9779725" y="2504138"/>
              <a:ext cx="1163400" cy="950200"/>
              <a:chOff x="6666850" y="5422225"/>
              <a:chExt cx="1163400" cy="950200"/>
            </a:xfrm>
          </p:grpSpPr>
          <p:sp>
            <p:nvSpPr>
              <p:cNvPr id="853" name="Google Shape;853;p49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49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DevOps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855" name="Google Shape;855;p49"/>
            <p:cNvGrpSpPr/>
            <p:nvPr/>
          </p:nvGrpSpPr>
          <p:grpSpPr>
            <a:xfrm>
              <a:off x="10813475" y="3191913"/>
              <a:ext cx="1163400" cy="950200"/>
              <a:chOff x="6666850" y="5422225"/>
              <a:chExt cx="1163400" cy="950200"/>
            </a:xfrm>
          </p:grpSpPr>
          <p:sp>
            <p:nvSpPr>
              <p:cNvPr id="856" name="Google Shape;856;p49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49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Etc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858" name="Google Shape;858;p49"/>
            <p:cNvGrpSpPr/>
            <p:nvPr/>
          </p:nvGrpSpPr>
          <p:grpSpPr>
            <a:xfrm>
              <a:off x="9720400" y="3629525"/>
              <a:ext cx="1163400" cy="1131400"/>
              <a:chOff x="6666850" y="5422225"/>
              <a:chExt cx="1163400" cy="1131400"/>
            </a:xfrm>
          </p:grpSpPr>
          <p:sp>
            <p:nvSpPr>
              <p:cNvPr id="859" name="Google Shape;859;p49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49"/>
              <p:cNvSpPr txBox="1"/>
              <p:nvPr/>
            </p:nvSpPr>
            <p:spPr>
              <a:xfrm>
                <a:off x="6666850" y="5974925"/>
                <a:ext cx="1163400" cy="57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Release QA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</p:grpSp>
      <p:cxnSp>
        <p:nvCxnSpPr>
          <p:cNvPr id="861" name="Google Shape;861;p49"/>
          <p:cNvCxnSpPr>
            <a:stCxn id="831" idx="4"/>
            <a:endCxn id="844" idx="0"/>
          </p:cNvCxnSpPr>
          <p:nvPr/>
        </p:nvCxnSpPr>
        <p:spPr>
          <a:xfrm flipH="1" rot="-5400000">
            <a:off x="7300519" y="-490453"/>
            <a:ext cx="627000" cy="47592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62" name="Google Shape;862;p49"/>
          <p:cNvGrpSpPr/>
          <p:nvPr/>
        </p:nvGrpSpPr>
        <p:grpSpPr>
          <a:xfrm>
            <a:off x="97163" y="1790010"/>
            <a:ext cx="4799238" cy="4684703"/>
            <a:chOff x="97163" y="1790010"/>
            <a:chExt cx="4799238" cy="4684703"/>
          </a:xfrm>
        </p:grpSpPr>
        <p:sp>
          <p:nvSpPr>
            <p:cNvPr id="863" name="Google Shape;863;p49"/>
            <p:cNvSpPr/>
            <p:nvPr/>
          </p:nvSpPr>
          <p:spPr>
            <a:xfrm>
              <a:off x="97163" y="5884913"/>
              <a:ext cx="9276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864" name="Google Shape;864;p49"/>
            <p:cNvSpPr/>
            <p:nvPr/>
          </p:nvSpPr>
          <p:spPr>
            <a:xfrm rot="8427543">
              <a:off x="3506225" y="2211590"/>
              <a:ext cx="1447152" cy="34093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49"/>
            <p:cNvSpPr/>
            <p:nvPr/>
          </p:nvSpPr>
          <p:spPr>
            <a:xfrm rot="7574426">
              <a:off x="1458155" y="3604888"/>
              <a:ext cx="1447287" cy="27475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49"/>
            <p:cNvSpPr/>
            <p:nvPr/>
          </p:nvSpPr>
          <p:spPr>
            <a:xfrm rot="8414283">
              <a:off x="645166" y="5236993"/>
              <a:ext cx="706380" cy="477181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7" name="Google Shape;867;p49"/>
          <p:cNvSpPr/>
          <p:nvPr/>
        </p:nvSpPr>
        <p:spPr>
          <a:xfrm>
            <a:off x="3149063" y="5947813"/>
            <a:ext cx="927600" cy="589800"/>
          </a:xfrm>
          <a:prstGeom prst="cube">
            <a:avLst>
              <a:gd fmla="val 14481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68" name="Google Shape;868;p49"/>
          <p:cNvSpPr/>
          <p:nvPr/>
        </p:nvSpPr>
        <p:spPr>
          <a:xfrm rot="2256810">
            <a:off x="5285025" y="2093798"/>
            <a:ext cx="1447082" cy="34100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49"/>
          <p:cNvSpPr/>
          <p:nvPr/>
        </p:nvSpPr>
        <p:spPr>
          <a:xfrm rot="2139757">
            <a:off x="3080559" y="3435392"/>
            <a:ext cx="1583331" cy="2745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49"/>
          <p:cNvSpPr/>
          <p:nvPr/>
        </p:nvSpPr>
        <p:spPr>
          <a:xfrm rot="2698967">
            <a:off x="5299832" y="5440554"/>
            <a:ext cx="706188" cy="47729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49"/>
          <p:cNvSpPr/>
          <p:nvPr/>
        </p:nvSpPr>
        <p:spPr>
          <a:xfrm rot="4469961">
            <a:off x="7026278" y="3394393"/>
            <a:ext cx="706082" cy="47724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49"/>
          <p:cNvSpPr/>
          <p:nvPr/>
        </p:nvSpPr>
        <p:spPr>
          <a:xfrm>
            <a:off x="7055013" y="4126338"/>
            <a:ext cx="927600" cy="589800"/>
          </a:xfrm>
          <a:prstGeom prst="cube">
            <a:avLst>
              <a:gd fmla="val 14481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73" name="Google Shape;873;p49"/>
          <p:cNvSpPr/>
          <p:nvPr/>
        </p:nvSpPr>
        <p:spPr>
          <a:xfrm rot="4164891">
            <a:off x="2525425" y="3439902"/>
            <a:ext cx="1036692" cy="27464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49"/>
          <p:cNvSpPr/>
          <p:nvPr/>
        </p:nvSpPr>
        <p:spPr>
          <a:xfrm rot="4112796">
            <a:off x="3147268" y="5293198"/>
            <a:ext cx="706231" cy="47737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49"/>
          <p:cNvSpPr/>
          <p:nvPr/>
        </p:nvSpPr>
        <p:spPr>
          <a:xfrm>
            <a:off x="5712363" y="6000288"/>
            <a:ext cx="927600" cy="589800"/>
          </a:xfrm>
          <a:prstGeom prst="cube">
            <a:avLst>
              <a:gd fmla="val 14481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0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BISim org structure - 2018</a:t>
            </a:r>
            <a:endParaRPr/>
          </a:p>
        </p:txBody>
      </p:sp>
      <p:sp>
        <p:nvSpPr>
          <p:cNvPr id="881" name="Google Shape;881;p50"/>
          <p:cNvSpPr/>
          <p:nvPr/>
        </p:nvSpPr>
        <p:spPr>
          <a:xfrm>
            <a:off x="429450" y="2154238"/>
            <a:ext cx="5521500" cy="413700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2" name="Google Shape;882;p50"/>
          <p:cNvPicPr preferRelativeResize="0"/>
          <p:nvPr/>
        </p:nvPicPr>
        <p:blipFill rotWithShape="1">
          <a:blip r:embed="rId3">
            <a:alphaModFix/>
          </a:blip>
          <a:srcRect b="7841" l="7541" r="8853" t="10472"/>
          <a:stretch/>
        </p:blipFill>
        <p:spPr>
          <a:xfrm>
            <a:off x="510625" y="2325675"/>
            <a:ext cx="801384" cy="7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50"/>
          <p:cNvSpPr txBox="1"/>
          <p:nvPr/>
        </p:nvSpPr>
        <p:spPr>
          <a:xfrm>
            <a:off x="4190850" y="4361475"/>
            <a:ext cx="18120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Outsource Lead</a:t>
            </a:r>
            <a:endParaRPr b="1">
              <a:solidFill>
                <a:srgbClr val="D9D9D9"/>
              </a:solidFill>
            </a:endParaRPr>
          </a:p>
        </p:txBody>
      </p:sp>
      <p:sp>
        <p:nvSpPr>
          <p:cNvPr id="884" name="Google Shape;884;p50"/>
          <p:cNvSpPr txBox="1"/>
          <p:nvPr/>
        </p:nvSpPr>
        <p:spPr>
          <a:xfrm>
            <a:off x="4250113" y="5342475"/>
            <a:ext cx="114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Outsource Teams</a:t>
            </a:r>
            <a:endParaRPr b="1">
              <a:solidFill>
                <a:srgbClr val="D9D9D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D9D9D9"/>
                </a:solidFill>
              </a:rPr>
              <a:t>(as needed)</a:t>
            </a:r>
            <a:endParaRPr i="1">
              <a:solidFill>
                <a:srgbClr val="D9D9D9"/>
              </a:solidFill>
            </a:endParaRPr>
          </a:p>
        </p:txBody>
      </p:sp>
      <p:sp>
        <p:nvSpPr>
          <p:cNvPr id="885" name="Google Shape;885;p50"/>
          <p:cNvSpPr/>
          <p:nvPr/>
        </p:nvSpPr>
        <p:spPr>
          <a:xfrm>
            <a:off x="4493288" y="4677600"/>
            <a:ext cx="598500" cy="571500"/>
          </a:xfrm>
          <a:prstGeom prst="can">
            <a:avLst>
              <a:gd fmla="val 14952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50"/>
          <p:cNvSpPr/>
          <p:nvPr/>
        </p:nvSpPr>
        <p:spPr>
          <a:xfrm>
            <a:off x="4641494" y="4095197"/>
            <a:ext cx="302100" cy="302100"/>
          </a:xfrm>
          <a:prstGeom prst="smileyFace">
            <a:avLst>
              <a:gd fmla="val 4653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7" name="Google Shape;887;p50"/>
          <p:cNvGrpSpPr/>
          <p:nvPr/>
        </p:nvGrpSpPr>
        <p:grpSpPr>
          <a:xfrm>
            <a:off x="2062350" y="2202650"/>
            <a:ext cx="1873200" cy="721434"/>
            <a:chOff x="4110375" y="1214663"/>
            <a:chExt cx="1873200" cy="721434"/>
          </a:xfrm>
        </p:grpSpPr>
        <p:sp>
          <p:nvSpPr>
            <p:cNvPr id="888" name="Google Shape;888;p50"/>
            <p:cNvSpPr txBox="1"/>
            <p:nvPr/>
          </p:nvSpPr>
          <p:spPr>
            <a:xfrm>
              <a:off x="4110375" y="1214663"/>
              <a:ext cx="18732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Product Lead </a:t>
              </a:r>
              <a:r>
                <a:rPr b="1" i="1" lang="en-US">
                  <a:solidFill>
                    <a:srgbClr val="D9D9D9"/>
                  </a:solidFill>
                </a:rPr>
                <a:t>(me)</a:t>
              </a:r>
              <a:endParaRPr b="1" i="1">
                <a:solidFill>
                  <a:srgbClr val="D9D9D9"/>
                </a:solidFill>
              </a:endParaRPr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4646019" y="163399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0" name="Google Shape;890;p50"/>
          <p:cNvGrpSpPr/>
          <p:nvPr/>
        </p:nvGrpSpPr>
        <p:grpSpPr>
          <a:xfrm>
            <a:off x="3435743" y="2673988"/>
            <a:ext cx="2598295" cy="1062300"/>
            <a:chOff x="5483780" y="1819263"/>
            <a:chExt cx="2598295" cy="1062300"/>
          </a:xfrm>
        </p:grpSpPr>
        <p:sp>
          <p:nvSpPr>
            <p:cNvPr id="891" name="Google Shape;891;p50"/>
            <p:cNvSpPr txBox="1"/>
            <p:nvPr/>
          </p:nvSpPr>
          <p:spPr>
            <a:xfrm>
              <a:off x="6390075" y="1819263"/>
              <a:ext cx="1692000" cy="10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Product Staff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Lead Designer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Lead Programmer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Lead Producer</a:t>
              </a:r>
              <a:endParaRPr b="1">
                <a:solidFill>
                  <a:srgbClr val="D9D9D9"/>
                </a:solidFill>
              </a:endParaRPr>
            </a:p>
          </p:txBody>
        </p:sp>
        <p:grpSp>
          <p:nvGrpSpPr>
            <p:cNvPr id="892" name="Google Shape;892;p50"/>
            <p:cNvGrpSpPr/>
            <p:nvPr/>
          </p:nvGrpSpPr>
          <p:grpSpPr>
            <a:xfrm>
              <a:off x="5483780" y="2272557"/>
              <a:ext cx="906300" cy="302100"/>
              <a:chOff x="5535655" y="2063582"/>
              <a:chExt cx="906300" cy="302100"/>
            </a:xfrm>
          </p:grpSpPr>
          <p:sp>
            <p:nvSpPr>
              <p:cNvPr id="893" name="Google Shape;893;p50"/>
              <p:cNvSpPr/>
              <p:nvPr/>
            </p:nvSpPr>
            <p:spPr>
              <a:xfrm>
                <a:off x="55356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D9D9D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50"/>
              <p:cNvSpPr/>
              <p:nvPr/>
            </p:nvSpPr>
            <p:spPr>
              <a:xfrm>
                <a:off x="58377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D9D9D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50"/>
              <p:cNvSpPr/>
              <p:nvPr/>
            </p:nvSpPr>
            <p:spPr>
              <a:xfrm>
                <a:off x="61398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D9D9D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896" name="Google Shape;896;p50"/>
          <p:cNvCxnSpPr>
            <a:stCxn id="889" idx="4"/>
            <a:endCxn id="897" idx="1"/>
          </p:cNvCxnSpPr>
          <p:nvPr/>
        </p:nvCxnSpPr>
        <p:spPr>
          <a:xfrm rot="5400000">
            <a:off x="1541694" y="2673434"/>
            <a:ext cx="956700" cy="14580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8" name="Google Shape;898;p50"/>
          <p:cNvCxnSpPr>
            <a:stCxn id="889" idx="4"/>
            <a:endCxn id="893" idx="0"/>
          </p:cNvCxnSpPr>
          <p:nvPr/>
        </p:nvCxnSpPr>
        <p:spPr>
          <a:xfrm flipH="1" rot="-5400000">
            <a:off x="3066294" y="2606834"/>
            <a:ext cx="203100" cy="8376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9" name="Google Shape;899;p50"/>
          <p:cNvCxnSpPr>
            <a:stCxn id="889" idx="4"/>
            <a:endCxn id="894" idx="0"/>
          </p:cNvCxnSpPr>
          <p:nvPr/>
        </p:nvCxnSpPr>
        <p:spPr>
          <a:xfrm flipH="1" rot="-5400000">
            <a:off x="3217344" y="2455784"/>
            <a:ext cx="203100" cy="11397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0" name="Google Shape;900;p50"/>
          <p:cNvCxnSpPr>
            <a:stCxn id="889" idx="4"/>
            <a:endCxn id="895" idx="0"/>
          </p:cNvCxnSpPr>
          <p:nvPr/>
        </p:nvCxnSpPr>
        <p:spPr>
          <a:xfrm flipH="1" rot="-5400000">
            <a:off x="3368394" y="2304734"/>
            <a:ext cx="203100" cy="14418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1" name="Google Shape;901;p50"/>
          <p:cNvCxnSpPr>
            <a:stCxn id="889" idx="4"/>
            <a:endCxn id="902" idx="1"/>
          </p:cNvCxnSpPr>
          <p:nvPr/>
        </p:nvCxnSpPr>
        <p:spPr>
          <a:xfrm flipH="1" rot="-5400000">
            <a:off x="2482494" y="3190634"/>
            <a:ext cx="1038600" cy="505500"/>
          </a:xfrm>
          <a:prstGeom prst="bentConnector3">
            <a:avLst>
              <a:gd fmla="val 8746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3" name="Google Shape;903;p50"/>
          <p:cNvCxnSpPr>
            <a:stCxn id="889" idx="4"/>
            <a:endCxn id="886" idx="0"/>
          </p:cNvCxnSpPr>
          <p:nvPr/>
        </p:nvCxnSpPr>
        <p:spPr>
          <a:xfrm flipH="1" rot="-5400000">
            <a:off x="3185244" y="2487884"/>
            <a:ext cx="1171200" cy="2043600"/>
          </a:xfrm>
          <a:prstGeom prst="bentConnector3">
            <a:avLst>
              <a:gd fmla="val 7700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04" name="Google Shape;904;p50"/>
          <p:cNvGrpSpPr/>
          <p:nvPr/>
        </p:nvGrpSpPr>
        <p:grpSpPr>
          <a:xfrm>
            <a:off x="3074125" y="1241425"/>
            <a:ext cx="2311344" cy="355800"/>
            <a:chOff x="2980125" y="1538325"/>
            <a:chExt cx="2311344" cy="355800"/>
          </a:xfrm>
        </p:grpSpPr>
        <p:sp>
          <p:nvSpPr>
            <p:cNvPr id="905" name="Google Shape;905;p50"/>
            <p:cNvSpPr txBox="1"/>
            <p:nvPr/>
          </p:nvSpPr>
          <p:spPr>
            <a:xfrm>
              <a:off x="2980125" y="1538325"/>
              <a:ext cx="20601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Head of Development</a:t>
              </a: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906" name="Google Shape;906;p50"/>
            <p:cNvSpPr/>
            <p:nvPr/>
          </p:nvSpPr>
          <p:spPr>
            <a:xfrm>
              <a:off x="4989369" y="157044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907" name="Google Shape;907;p50"/>
          <p:cNvCxnSpPr>
            <a:stCxn id="906" idx="4"/>
            <a:endCxn id="908" idx="0"/>
          </p:cNvCxnSpPr>
          <p:nvPr/>
        </p:nvCxnSpPr>
        <p:spPr>
          <a:xfrm flipH="1" rot="-5400000">
            <a:off x="5719219" y="1090847"/>
            <a:ext cx="578700" cy="1548300"/>
          </a:xfrm>
          <a:prstGeom prst="bentConnector3">
            <a:avLst>
              <a:gd fmla="val 4999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9" name="Google Shape;909;p50"/>
          <p:cNvCxnSpPr>
            <a:stCxn id="906" idx="4"/>
            <a:endCxn id="888" idx="0"/>
          </p:cNvCxnSpPr>
          <p:nvPr/>
        </p:nvCxnSpPr>
        <p:spPr>
          <a:xfrm rot="5400000">
            <a:off x="3803119" y="771347"/>
            <a:ext cx="627000" cy="2235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0" name="Google Shape;910;p50"/>
          <p:cNvCxnSpPr>
            <a:stCxn id="906" idx="4"/>
            <a:endCxn id="911" idx="0"/>
          </p:cNvCxnSpPr>
          <p:nvPr/>
        </p:nvCxnSpPr>
        <p:spPr>
          <a:xfrm flipH="1" rot="-5400000">
            <a:off x="5849569" y="960497"/>
            <a:ext cx="880200" cy="2110500"/>
          </a:xfrm>
          <a:prstGeom prst="bentConnector3">
            <a:avLst>
              <a:gd fmla="val 3720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12" name="Google Shape;912;p50"/>
          <p:cNvGrpSpPr/>
          <p:nvPr/>
        </p:nvGrpSpPr>
        <p:grpSpPr>
          <a:xfrm>
            <a:off x="6118525" y="2154250"/>
            <a:ext cx="1992900" cy="2048750"/>
            <a:chOff x="314500" y="2158200"/>
            <a:chExt cx="1992900" cy="2048750"/>
          </a:xfrm>
        </p:grpSpPr>
        <p:sp>
          <p:nvSpPr>
            <p:cNvPr id="908" name="Google Shape;908;p50"/>
            <p:cNvSpPr/>
            <p:nvPr/>
          </p:nvSpPr>
          <p:spPr>
            <a:xfrm>
              <a:off x="471225" y="2158200"/>
              <a:ext cx="1014900" cy="999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13" name="Google Shape;913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852" y="2295265"/>
              <a:ext cx="703650" cy="6282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4" name="Google Shape;914;p50"/>
            <p:cNvGrpSpPr/>
            <p:nvPr/>
          </p:nvGrpSpPr>
          <p:grpSpPr>
            <a:xfrm>
              <a:off x="1075750" y="2459700"/>
              <a:ext cx="930300" cy="999000"/>
              <a:chOff x="1357600" y="4296700"/>
              <a:chExt cx="930300" cy="999000"/>
            </a:xfrm>
          </p:grpSpPr>
          <p:sp>
            <p:nvSpPr>
              <p:cNvPr id="911" name="Google Shape;911;p50"/>
              <p:cNvSpPr/>
              <p:nvPr/>
            </p:nvSpPr>
            <p:spPr>
              <a:xfrm>
                <a:off x="1357600" y="4296700"/>
                <a:ext cx="930300" cy="999000"/>
              </a:xfrm>
              <a:prstGeom prst="rect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915" name="Google Shape;915;p5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486850" y="4474000"/>
                <a:ext cx="644399" cy="644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16" name="Google Shape;916;p50"/>
            <p:cNvSpPr txBox="1"/>
            <p:nvPr/>
          </p:nvSpPr>
          <p:spPr>
            <a:xfrm>
              <a:off x="314500" y="3578750"/>
              <a:ext cx="1992900" cy="6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x4 Smaller products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>
                  <a:solidFill>
                    <a:srgbClr val="D9D9D9"/>
                  </a:solidFill>
                </a:rPr>
                <a:t>(similar structures)</a:t>
              </a:r>
              <a:endParaRPr b="1">
                <a:solidFill>
                  <a:srgbClr val="D9D9D9"/>
                </a:solidFill>
              </a:endParaRPr>
            </a:p>
          </p:txBody>
        </p:sp>
      </p:grpSp>
      <p:sp>
        <p:nvSpPr>
          <p:cNvPr id="917" name="Google Shape;917;p50"/>
          <p:cNvSpPr txBox="1"/>
          <p:nvPr/>
        </p:nvSpPr>
        <p:spPr>
          <a:xfrm>
            <a:off x="813625" y="6372425"/>
            <a:ext cx="33867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VBS3 product group</a:t>
            </a:r>
            <a:r>
              <a:rPr lang="en-US">
                <a:solidFill>
                  <a:srgbClr val="D9D9D9"/>
                </a:solidFill>
              </a:rPr>
              <a:t> </a:t>
            </a:r>
            <a:r>
              <a:rPr i="1" lang="en-US">
                <a:solidFill>
                  <a:srgbClr val="D9D9D9"/>
                </a:solidFill>
              </a:rPr>
              <a:t>(30-40 people)</a:t>
            </a:r>
            <a:endParaRPr i="1">
              <a:solidFill>
                <a:srgbClr val="D9D9D9"/>
              </a:solidFill>
            </a:endParaRPr>
          </a:p>
        </p:txBody>
      </p:sp>
      <p:grpSp>
        <p:nvGrpSpPr>
          <p:cNvPr id="918" name="Google Shape;918;p50"/>
          <p:cNvGrpSpPr/>
          <p:nvPr/>
        </p:nvGrpSpPr>
        <p:grpSpPr>
          <a:xfrm>
            <a:off x="8204725" y="2202638"/>
            <a:ext cx="3577800" cy="3260988"/>
            <a:chOff x="8399200" y="2202588"/>
            <a:chExt cx="3577800" cy="3260988"/>
          </a:xfrm>
        </p:grpSpPr>
        <p:sp>
          <p:nvSpPr>
            <p:cNvPr id="919" name="Google Shape;919;p50"/>
            <p:cNvSpPr/>
            <p:nvPr/>
          </p:nvSpPr>
          <p:spPr>
            <a:xfrm>
              <a:off x="8399200" y="2202588"/>
              <a:ext cx="3577800" cy="27138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50"/>
            <p:cNvSpPr txBox="1"/>
            <p:nvPr/>
          </p:nvSpPr>
          <p:spPr>
            <a:xfrm>
              <a:off x="8881350" y="5066075"/>
              <a:ext cx="2993700" cy="3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Central resources </a:t>
              </a:r>
              <a:r>
                <a:rPr i="1" lang="en-US">
                  <a:solidFill>
                    <a:srgbClr val="D9D9D9"/>
                  </a:solidFill>
                </a:rPr>
                <a:t>(~30 people)</a:t>
              </a:r>
              <a:endParaRPr i="1">
                <a:solidFill>
                  <a:srgbClr val="D9D9D9"/>
                </a:solidFill>
              </a:endParaRPr>
            </a:p>
          </p:txBody>
        </p:sp>
        <p:grpSp>
          <p:nvGrpSpPr>
            <p:cNvPr id="921" name="Google Shape;921;p50"/>
            <p:cNvGrpSpPr/>
            <p:nvPr/>
          </p:nvGrpSpPr>
          <p:grpSpPr>
            <a:xfrm>
              <a:off x="8571325" y="3959788"/>
              <a:ext cx="1163400" cy="950200"/>
              <a:chOff x="6666850" y="5422225"/>
              <a:chExt cx="1163400" cy="950200"/>
            </a:xfrm>
          </p:grpSpPr>
          <p:sp>
            <p:nvSpPr>
              <p:cNvPr id="922" name="Google Shape;922;p50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50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UX Design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924" name="Google Shape;924;p50"/>
            <p:cNvGrpSpPr/>
            <p:nvPr/>
          </p:nvGrpSpPr>
          <p:grpSpPr>
            <a:xfrm>
              <a:off x="8526313" y="2305725"/>
              <a:ext cx="1253400" cy="1654050"/>
              <a:chOff x="6666850" y="4718375"/>
              <a:chExt cx="1253400" cy="1654050"/>
            </a:xfrm>
          </p:grpSpPr>
          <p:sp>
            <p:nvSpPr>
              <p:cNvPr id="925" name="Google Shape;925;p50"/>
              <p:cNvSpPr/>
              <p:nvPr/>
            </p:nvSpPr>
            <p:spPr>
              <a:xfrm>
                <a:off x="6994300" y="4718375"/>
                <a:ext cx="598500" cy="12426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50"/>
              <p:cNvSpPr txBox="1"/>
              <p:nvPr/>
            </p:nvSpPr>
            <p:spPr>
              <a:xfrm>
                <a:off x="6666850" y="5974925"/>
                <a:ext cx="125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Art / Models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927" name="Google Shape;927;p50"/>
            <p:cNvGrpSpPr/>
            <p:nvPr/>
          </p:nvGrpSpPr>
          <p:grpSpPr>
            <a:xfrm>
              <a:off x="9779725" y="2504138"/>
              <a:ext cx="1163400" cy="950200"/>
              <a:chOff x="6666850" y="5422225"/>
              <a:chExt cx="1163400" cy="950200"/>
            </a:xfrm>
          </p:grpSpPr>
          <p:sp>
            <p:nvSpPr>
              <p:cNvPr id="928" name="Google Shape;928;p50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50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DevOps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930" name="Google Shape;930;p50"/>
            <p:cNvGrpSpPr/>
            <p:nvPr/>
          </p:nvGrpSpPr>
          <p:grpSpPr>
            <a:xfrm>
              <a:off x="10813475" y="3191913"/>
              <a:ext cx="1163400" cy="950200"/>
              <a:chOff x="6666850" y="5422225"/>
              <a:chExt cx="1163400" cy="950200"/>
            </a:xfrm>
          </p:grpSpPr>
          <p:sp>
            <p:nvSpPr>
              <p:cNvPr id="931" name="Google Shape;931;p50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50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Etc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933" name="Google Shape;933;p50"/>
            <p:cNvGrpSpPr/>
            <p:nvPr/>
          </p:nvGrpSpPr>
          <p:grpSpPr>
            <a:xfrm>
              <a:off x="9720400" y="3629525"/>
              <a:ext cx="1163400" cy="1131400"/>
              <a:chOff x="6666850" y="5422225"/>
              <a:chExt cx="1163400" cy="1131400"/>
            </a:xfrm>
          </p:grpSpPr>
          <p:sp>
            <p:nvSpPr>
              <p:cNvPr id="934" name="Google Shape;934;p50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50"/>
              <p:cNvSpPr txBox="1"/>
              <p:nvPr/>
            </p:nvSpPr>
            <p:spPr>
              <a:xfrm>
                <a:off x="6666850" y="5974925"/>
                <a:ext cx="1163400" cy="57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Release QA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</p:grpSp>
      <p:cxnSp>
        <p:nvCxnSpPr>
          <p:cNvPr id="936" name="Google Shape;936;p50"/>
          <p:cNvCxnSpPr>
            <a:stCxn id="906" idx="4"/>
            <a:endCxn id="919" idx="0"/>
          </p:cNvCxnSpPr>
          <p:nvPr/>
        </p:nvCxnSpPr>
        <p:spPr>
          <a:xfrm flipH="1" rot="-5400000">
            <a:off x="7300519" y="-490453"/>
            <a:ext cx="627000" cy="47592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37" name="Google Shape;937;p50"/>
          <p:cNvGrpSpPr/>
          <p:nvPr/>
        </p:nvGrpSpPr>
        <p:grpSpPr>
          <a:xfrm>
            <a:off x="510625" y="3809498"/>
            <a:ext cx="1912800" cy="2481727"/>
            <a:chOff x="2645088" y="4560748"/>
            <a:chExt cx="1912800" cy="2481727"/>
          </a:xfrm>
        </p:grpSpPr>
        <p:grpSp>
          <p:nvGrpSpPr>
            <p:cNvPr id="938" name="Google Shape;938;p50"/>
            <p:cNvGrpSpPr/>
            <p:nvPr/>
          </p:nvGrpSpPr>
          <p:grpSpPr>
            <a:xfrm>
              <a:off x="3029063" y="4560748"/>
              <a:ext cx="801386" cy="1227655"/>
              <a:chOff x="3029063" y="4560748"/>
              <a:chExt cx="801386" cy="1227655"/>
            </a:xfrm>
          </p:grpSpPr>
          <p:grpSp>
            <p:nvGrpSpPr>
              <p:cNvPr id="939" name="Google Shape;939;p50"/>
              <p:cNvGrpSpPr/>
              <p:nvPr/>
            </p:nvGrpSpPr>
            <p:grpSpPr>
              <a:xfrm>
                <a:off x="3029063" y="4560748"/>
                <a:ext cx="598471" cy="1062415"/>
                <a:chOff x="3302200" y="4236650"/>
                <a:chExt cx="898200" cy="1594500"/>
              </a:xfrm>
            </p:grpSpPr>
            <p:sp>
              <p:nvSpPr>
                <p:cNvPr id="940" name="Google Shape;940;p50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41" name="Google Shape;941;p50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42" name="Google Shape;942;p50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43" name="Google Shape;943;p5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44" name="Google Shape;944;p5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945" name="Google Shape;945;p50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46" name="Google Shape;946;p5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47" name="Google Shape;947;p5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948" name="Google Shape;948;p50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49" name="Google Shape;949;p5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50" name="Google Shape;950;p5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951" name="Google Shape;951;p50"/>
              <p:cNvGrpSpPr/>
              <p:nvPr/>
            </p:nvGrpSpPr>
            <p:grpSpPr>
              <a:xfrm>
                <a:off x="3126206" y="4631975"/>
                <a:ext cx="598471" cy="1062415"/>
                <a:chOff x="3302200" y="4236650"/>
                <a:chExt cx="898200" cy="1594500"/>
              </a:xfrm>
            </p:grpSpPr>
            <p:sp>
              <p:nvSpPr>
                <p:cNvPr id="952" name="Google Shape;952;p50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3" name="Google Shape;953;p50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54" name="Google Shape;954;p50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55" name="Google Shape;955;p5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56" name="Google Shape;956;p5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957" name="Google Shape;957;p50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58" name="Google Shape;958;p5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59" name="Google Shape;959;p5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960" name="Google Shape;960;p50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61" name="Google Shape;961;p5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62" name="Google Shape;962;p5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963" name="Google Shape;963;p50"/>
              <p:cNvGrpSpPr/>
              <p:nvPr/>
            </p:nvGrpSpPr>
            <p:grpSpPr>
              <a:xfrm>
                <a:off x="3231978" y="4725989"/>
                <a:ext cx="598471" cy="1062415"/>
                <a:chOff x="3302200" y="4236650"/>
                <a:chExt cx="898200" cy="1594500"/>
              </a:xfrm>
            </p:grpSpPr>
            <p:sp>
              <p:nvSpPr>
                <p:cNvPr id="964" name="Google Shape;964;p50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65" name="Google Shape;965;p50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66" name="Google Shape;966;p50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67" name="Google Shape;967;p5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68" name="Google Shape;968;p5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969" name="Google Shape;969;p50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70" name="Google Shape;970;p5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71" name="Google Shape;971;p5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972" name="Google Shape;972;p50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73" name="Google Shape;973;p5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74" name="Google Shape;974;p5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975" name="Google Shape;975;p50"/>
            <p:cNvSpPr txBox="1"/>
            <p:nvPr/>
          </p:nvSpPr>
          <p:spPr>
            <a:xfrm>
              <a:off x="2645088" y="5804075"/>
              <a:ext cx="1912800" cy="12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1"/>
                  </a:solidFill>
                </a:rPr>
                <a:t>3x Feature Teams</a:t>
              </a:r>
              <a:endParaRPr b="1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1x Team Lead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2-3x  Programmers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1-2x Tech. Designers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2x Testers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6" name="Google Shape;976;p50"/>
          <p:cNvGrpSpPr/>
          <p:nvPr/>
        </p:nvGrpSpPr>
        <p:grpSpPr>
          <a:xfrm>
            <a:off x="2423438" y="3962626"/>
            <a:ext cx="1812000" cy="2175461"/>
            <a:chOff x="5483288" y="5694339"/>
            <a:chExt cx="1812000" cy="2175461"/>
          </a:xfrm>
        </p:grpSpPr>
        <p:sp>
          <p:nvSpPr>
            <p:cNvPr id="977" name="Google Shape;977;p50"/>
            <p:cNvSpPr txBox="1"/>
            <p:nvPr/>
          </p:nvSpPr>
          <p:spPr>
            <a:xfrm>
              <a:off x="5483288" y="6807500"/>
              <a:ext cx="1812000" cy="10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/>
                <a:t>Core Engine Team</a:t>
              </a:r>
              <a:endParaRPr b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1x Team Lead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3x  Programmers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1x Tester</a:t>
              </a:r>
              <a:endParaRPr b="1"/>
            </a:p>
          </p:txBody>
        </p:sp>
        <p:grpSp>
          <p:nvGrpSpPr>
            <p:cNvPr id="978" name="Google Shape;978;p50"/>
            <p:cNvGrpSpPr/>
            <p:nvPr/>
          </p:nvGrpSpPr>
          <p:grpSpPr>
            <a:xfrm>
              <a:off x="6015291" y="5694339"/>
              <a:ext cx="598471" cy="1062415"/>
              <a:chOff x="3302200" y="4236650"/>
              <a:chExt cx="898200" cy="1594500"/>
            </a:xfrm>
          </p:grpSpPr>
          <p:sp>
            <p:nvSpPr>
              <p:cNvPr id="979" name="Google Shape;979;p50"/>
              <p:cNvSpPr/>
              <p:nvPr/>
            </p:nvSpPr>
            <p:spPr>
              <a:xfrm>
                <a:off x="3302200" y="4236650"/>
                <a:ext cx="898200" cy="15945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50"/>
              <p:cNvSpPr/>
              <p:nvPr/>
            </p:nvSpPr>
            <p:spPr>
              <a:xfrm>
                <a:off x="3531213" y="4385300"/>
                <a:ext cx="453600" cy="4536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81" name="Google Shape;981;p50"/>
              <p:cNvGrpSpPr/>
              <p:nvPr/>
            </p:nvGrpSpPr>
            <p:grpSpPr>
              <a:xfrm>
                <a:off x="3432425" y="4663363"/>
                <a:ext cx="657875" cy="453600"/>
                <a:chOff x="3429075" y="4543450"/>
                <a:chExt cx="657875" cy="453600"/>
              </a:xfrm>
            </p:grpSpPr>
            <p:sp>
              <p:nvSpPr>
                <p:cNvPr id="982" name="Google Shape;982;p50"/>
                <p:cNvSpPr/>
                <p:nvPr/>
              </p:nvSpPr>
              <p:spPr>
                <a:xfrm>
                  <a:off x="3429075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3" name="Google Shape;983;p50"/>
                <p:cNvSpPr/>
                <p:nvPr/>
              </p:nvSpPr>
              <p:spPr>
                <a:xfrm>
                  <a:off x="3633350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984" name="Google Shape;984;p50"/>
              <p:cNvGrpSpPr/>
              <p:nvPr/>
            </p:nvGrpSpPr>
            <p:grpSpPr>
              <a:xfrm>
                <a:off x="3432438" y="4964013"/>
                <a:ext cx="657875" cy="453600"/>
                <a:chOff x="3429075" y="4543450"/>
                <a:chExt cx="657875" cy="453600"/>
              </a:xfrm>
            </p:grpSpPr>
            <p:sp>
              <p:nvSpPr>
                <p:cNvPr id="985" name="Google Shape;985;p50"/>
                <p:cNvSpPr/>
                <p:nvPr/>
              </p:nvSpPr>
              <p:spPr>
                <a:xfrm>
                  <a:off x="3429075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6" name="Google Shape;986;p50"/>
                <p:cNvSpPr/>
                <p:nvPr/>
              </p:nvSpPr>
              <p:spPr>
                <a:xfrm>
                  <a:off x="3633350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987" name="Google Shape;987;p50"/>
          <p:cNvSpPr/>
          <p:nvPr/>
        </p:nvSpPr>
        <p:spPr>
          <a:xfrm>
            <a:off x="199950" y="3529500"/>
            <a:ext cx="3990900" cy="3013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51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Small teams: the basic building block</a:t>
            </a:r>
            <a:endParaRPr/>
          </a:p>
        </p:txBody>
      </p:sp>
      <p:grpSp>
        <p:nvGrpSpPr>
          <p:cNvPr id="993" name="Google Shape;993;p51"/>
          <p:cNvGrpSpPr/>
          <p:nvPr/>
        </p:nvGrpSpPr>
        <p:grpSpPr>
          <a:xfrm>
            <a:off x="0" y="2188136"/>
            <a:ext cx="1912800" cy="2481727"/>
            <a:chOff x="2645088" y="4560748"/>
            <a:chExt cx="1912800" cy="2481727"/>
          </a:xfrm>
        </p:grpSpPr>
        <p:grpSp>
          <p:nvGrpSpPr>
            <p:cNvPr id="994" name="Google Shape;994;p51"/>
            <p:cNvGrpSpPr/>
            <p:nvPr/>
          </p:nvGrpSpPr>
          <p:grpSpPr>
            <a:xfrm>
              <a:off x="3029063" y="4560748"/>
              <a:ext cx="801386" cy="1227655"/>
              <a:chOff x="3029063" y="4560748"/>
              <a:chExt cx="801386" cy="1227655"/>
            </a:xfrm>
          </p:grpSpPr>
          <p:grpSp>
            <p:nvGrpSpPr>
              <p:cNvPr id="995" name="Google Shape;995;p51"/>
              <p:cNvGrpSpPr/>
              <p:nvPr/>
            </p:nvGrpSpPr>
            <p:grpSpPr>
              <a:xfrm>
                <a:off x="3029063" y="4560748"/>
                <a:ext cx="598471" cy="1062415"/>
                <a:chOff x="3302200" y="4236650"/>
                <a:chExt cx="898200" cy="1594500"/>
              </a:xfrm>
            </p:grpSpPr>
            <p:sp>
              <p:nvSpPr>
                <p:cNvPr id="996" name="Google Shape;996;p51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97" name="Google Shape;997;p51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98" name="Google Shape;998;p51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999" name="Google Shape;999;p51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00" name="Google Shape;1000;p51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001" name="Google Shape;1001;p51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002" name="Google Shape;1002;p51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03" name="Google Shape;1003;p51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004" name="Google Shape;1004;p51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005" name="Google Shape;1005;p51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06" name="Google Shape;1006;p51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007" name="Google Shape;1007;p51"/>
              <p:cNvGrpSpPr/>
              <p:nvPr/>
            </p:nvGrpSpPr>
            <p:grpSpPr>
              <a:xfrm>
                <a:off x="3126206" y="4631975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008" name="Google Shape;1008;p51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09" name="Google Shape;1009;p51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10" name="Google Shape;1010;p51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011" name="Google Shape;1011;p51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12" name="Google Shape;1012;p51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013" name="Google Shape;1013;p51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014" name="Google Shape;1014;p51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15" name="Google Shape;1015;p51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016" name="Google Shape;1016;p51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017" name="Google Shape;1017;p51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18" name="Google Shape;1018;p51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019" name="Google Shape;1019;p51"/>
              <p:cNvGrpSpPr/>
              <p:nvPr/>
            </p:nvGrpSpPr>
            <p:grpSpPr>
              <a:xfrm>
                <a:off x="3231978" y="4725989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020" name="Google Shape;1020;p51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1" name="Google Shape;1021;p51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22" name="Google Shape;1022;p51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023" name="Google Shape;1023;p51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24" name="Google Shape;1024;p51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025" name="Google Shape;1025;p51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026" name="Google Shape;1026;p51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27" name="Google Shape;1027;p51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028" name="Google Shape;1028;p51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029" name="Google Shape;1029;p51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30" name="Google Shape;1030;p51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031" name="Google Shape;1031;p51"/>
            <p:cNvSpPr txBox="1"/>
            <p:nvPr/>
          </p:nvSpPr>
          <p:spPr>
            <a:xfrm>
              <a:off x="2645088" y="5804075"/>
              <a:ext cx="1912800" cy="12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1"/>
                  </a:solidFill>
                </a:rPr>
                <a:t>Feature Teams</a:t>
              </a:r>
              <a:endParaRPr b="1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1x Team Lead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2-3x  Programmers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1-2x Tech. Designers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2x Testers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2" name="Google Shape;1032;p51"/>
          <p:cNvSpPr txBox="1"/>
          <p:nvPr/>
        </p:nvSpPr>
        <p:spPr>
          <a:xfrm>
            <a:off x="1912800" y="1814575"/>
            <a:ext cx="3769800" cy="40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Small, c</a:t>
            </a:r>
            <a:r>
              <a:rPr lang="en-US" sz="2400">
                <a:solidFill>
                  <a:schemeClr val="dk1"/>
                </a:solidFill>
              </a:rPr>
              <a:t>ross-functional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Stable, dedicated membership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Agile, highly independent </a:t>
            </a:r>
            <a:endParaRPr sz="2400"/>
          </a:p>
        </p:txBody>
      </p:sp>
      <p:sp>
        <p:nvSpPr>
          <p:cNvPr id="1033" name="Google Shape;1033;p51"/>
          <p:cNvSpPr txBox="1"/>
          <p:nvPr/>
        </p:nvSpPr>
        <p:spPr>
          <a:xfrm>
            <a:off x="6573850" y="1814575"/>
            <a:ext cx="5334000" cy="40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Benefits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Highest human performance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Less waste, f</a:t>
            </a:r>
            <a:r>
              <a:rPr lang="en-US" sz="2400">
                <a:solidFill>
                  <a:schemeClr val="dk1"/>
                </a:solidFill>
              </a:rPr>
              <a:t>aster delivery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Scalable, limits complexity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52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Small teams: the basic building block</a:t>
            </a:r>
            <a:endParaRPr/>
          </a:p>
        </p:txBody>
      </p:sp>
      <p:sp>
        <p:nvSpPr>
          <p:cNvPr id="1039" name="Google Shape;1039;p52"/>
          <p:cNvSpPr txBox="1"/>
          <p:nvPr/>
        </p:nvSpPr>
        <p:spPr>
          <a:xfrm>
            <a:off x="2498400" y="1328350"/>
            <a:ext cx="71952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2013: “One size must fit all” workflow - many handoffs</a:t>
            </a:r>
            <a:endParaRPr b="1" sz="1800"/>
          </a:p>
        </p:txBody>
      </p:sp>
      <p:pic>
        <p:nvPicPr>
          <p:cNvPr id="1040" name="Google Shape;104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0550"/>
            <a:ext cx="11887201" cy="464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53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Small teams: the basic building block</a:t>
            </a:r>
            <a:endParaRPr/>
          </a:p>
        </p:txBody>
      </p:sp>
      <p:sp>
        <p:nvSpPr>
          <p:cNvPr id="1046" name="Google Shape;1046;p53"/>
          <p:cNvSpPr txBox="1"/>
          <p:nvPr/>
        </p:nvSpPr>
        <p:spPr>
          <a:xfrm>
            <a:off x="2498400" y="1328350"/>
            <a:ext cx="71952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2018: Flexible, per-team workflow - no handoffs</a:t>
            </a:r>
            <a:endParaRPr b="1" sz="1800"/>
          </a:p>
        </p:txBody>
      </p:sp>
      <p:pic>
        <p:nvPicPr>
          <p:cNvPr id="1047" name="Google Shape;104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875" y="2132950"/>
            <a:ext cx="8428247" cy="472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54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Small teams: the basic building block</a:t>
            </a:r>
            <a:endParaRPr/>
          </a:p>
        </p:txBody>
      </p:sp>
      <p:pic>
        <p:nvPicPr>
          <p:cNvPr id="1053" name="Google Shape;105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888" y="1151100"/>
            <a:ext cx="3586225" cy="55131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Bohemia Interactive Simulations (BISim)</a:t>
            </a:r>
            <a:endParaRPr/>
          </a:p>
        </p:txBody>
      </p:sp>
      <p:pic>
        <p:nvPicPr>
          <p:cNvPr id="200" name="Google Shape;200;p37"/>
          <p:cNvPicPr preferRelativeResize="0"/>
          <p:nvPr/>
        </p:nvPicPr>
        <p:blipFill rotWithShape="1">
          <a:blip r:embed="rId3">
            <a:alphaModFix/>
          </a:blip>
          <a:srcRect b="0" l="14459" r="38102" t="14471"/>
          <a:stretch/>
        </p:blipFill>
        <p:spPr>
          <a:xfrm>
            <a:off x="4965926" y="3806450"/>
            <a:ext cx="2952149" cy="29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5923" y="1284362"/>
            <a:ext cx="4777700" cy="23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50" y="1731425"/>
            <a:ext cx="4399000" cy="24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7"/>
          <p:cNvSpPr/>
          <p:nvPr/>
        </p:nvSpPr>
        <p:spPr>
          <a:xfrm rot="-592">
            <a:off x="3099867" y="4368771"/>
            <a:ext cx="1742400" cy="71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700" y="4784311"/>
            <a:ext cx="1868100" cy="84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5859" y="3847875"/>
            <a:ext cx="4076143" cy="291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38175" y="5717300"/>
            <a:ext cx="167640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34016" y="2360541"/>
            <a:ext cx="9429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034024" y="1284338"/>
            <a:ext cx="9429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957183" y="1945772"/>
            <a:ext cx="1000968" cy="893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5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BISim org structure - 2018</a:t>
            </a:r>
            <a:endParaRPr/>
          </a:p>
        </p:txBody>
      </p:sp>
      <p:sp>
        <p:nvSpPr>
          <p:cNvPr id="1059" name="Google Shape;1059;p55"/>
          <p:cNvSpPr/>
          <p:nvPr/>
        </p:nvSpPr>
        <p:spPr>
          <a:xfrm>
            <a:off x="429450" y="2154238"/>
            <a:ext cx="5521500" cy="413700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0" name="Google Shape;1060;p55"/>
          <p:cNvPicPr preferRelativeResize="0"/>
          <p:nvPr/>
        </p:nvPicPr>
        <p:blipFill rotWithShape="1">
          <a:blip r:embed="rId3">
            <a:alphaModFix/>
          </a:blip>
          <a:srcRect b="7841" l="7541" r="8853" t="10472"/>
          <a:stretch/>
        </p:blipFill>
        <p:spPr>
          <a:xfrm>
            <a:off x="510625" y="2325675"/>
            <a:ext cx="801384" cy="7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55"/>
          <p:cNvSpPr txBox="1"/>
          <p:nvPr/>
        </p:nvSpPr>
        <p:spPr>
          <a:xfrm>
            <a:off x="4190850" y="4361475"/>
            <a:ext cx="18120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Outsource Lead</a:t>
            </a:r>
            <a:endParaRPr b="1">
              <a:solidFill>
                <a:srgbClr val="D9D9D9"/>
              </a:solidFill>
            </a:endParaRPr>
          </a:p>
        </p:txBody>
      </p:sp>
      <p:sp>
        <p:nvSpPr>
          <p:cNvPr id="1062" name="Google Shape;1062;p55"/>
          <p:cNvSpPr txBox="1"/>
          <p:nvPr/>
        </p:nvSpPr>
        <p:spPr>
          <a:xfrm>
            <a:off x="4250113" y="5342475"/>
            <a:ext cx="114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Outsource Teams</a:t>
            </a:r>
            <a:endParaRPr b="1">
              <a:solidFill>
                <a:srgbClr val="D9D9D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D9D9D9"/>
                </a:solidFill>
              </a:rPr>
              <a:t>(as needed)</a:t>
            </a:r>
            <a:endParaRPr i="1">
              <a:solidFill>
                <a:srgbClr val="D9D9D9"/>
              </a:solidFill>
            </a:endParaRPr>
          </a:p>
        </p:txBody>
      </p:sp>
      <p:sp>
        <p:nvSpPr>
          <p:cNvPr id="1063" name="Google Shape;1063;p55"/>
          <p:cNvSpPr/>
          <p:nvPr/>
        </p:nvSpPr>
        <p:spPr>
          <a:xfrm>
            <a:off x="4493288" y="4677600"/>
            <a:ext cx="598500" cy="571500"/>
          </a:xfrm>
          <a:prstGeom prst="can">
            <a:avLst>
              <a:gd fmla="val 14952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55"/>
          <p:cNvSpPr/>
          <p:nvPr/>
        </p:nvSpPr>
        <p:spPr>
          <a:xfrm>
            <a:off x="4641494" y="4095197"/>
            <a:ext cx="302100" cy="302100"/>
          </a:xfrm>
          <a:prstGeom prst="smileyFace">
            <a:avLst>
              <a:gd fmla="val 4653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5" name="Google Shape;1065;p55"/>
          <p:cNvGrpSpPr/>
          <p:nvPr/>
        </p:nvGrpSpPr>
        <p:grpSpPr>
          <a:xfrm>
            <a:off x="2062350" y="2202650"/>
            <a:ext cx="1873200" cy="721434"/>
            <a:chOff x="4110375" y="1214663"/>
            <a:chExt cx="1873200" cy="721434"/>
          </a:xfrm>
        </p:grpSpPr>
        <p:sp>
          <p:nvSpPr>
            <p:cNvPr id="1066" name="Google Shape;1066;p55"/>
            <p:cNvSpPr txBox="1"/>
            <p:nvPr/>
          </p:nvSpPr>
          <p:spPr>
            <a:xfrm>
              <a:off x="4110375" y="1214663"/>
              <a:ext cx="18732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Product Lead </a:t>
              </a:r>
              <a:r>
                <a:rPr b="1" i="1" lang="en-US">
                  <a:solidFill>
                    <a:srgbClr val="D9D9D9"/>
                  </a:solidFill>
                </a:rPr>
                <a:t>(me)</a:t>
              </a:r>
              <a:endParaRPr b="1" i="1">
                <a:solidFill>
                  <a:srgbClr val="D9D9D9"/>
                </a:solidFill>
              </a:endParaRPr>
            </a:p>
          </p:txBody>
        </p:sp>
        <p:sp>
          <p:nvSpPr>
            <p:cNvPr id="1067" name="Google Shape;1067;p55"/>
            <p:cNvSpPr/>
            <p:nvPr/>
          </p:nvSpPr>
          <p:spPr>
            <a:xfrm>
              <a:off x="4646019" y="163399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8" name="Google Shape;1068;p55"/>
          <p:cNvGrpSpPr/>
          <p:nvPr/>
        </p:nvGrpSpPr>
        <p:grpSpPr>
          <a:xfrm>
            <a:off x="3435743" y="2673988"/>
            <a:ext cx="2598295" cy="1062300"/>
            <a:chOff x="5483780" y="1819263"/>
            <a:chExt cx="2598295" cy="1062300"/>
          </a:xfrm>
        </p:grpSpPr>
        <p:sp>
          <p:nvSpPr>
            <p:cNvPr id="1069" name="Google Shape;1069;p55"/>
            <p:cNvSpPr txBox="1"/>
            <p:nvPr/>
          </p:nvSpPr>
          <p:spPr>
            <a:xfrm>
              <a:off x="6390075" y="1819263"/>
              <a:ext cx="1692000" cy="10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Product Staff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Lead Designer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Lead Programmer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Lead Producer</a:t>
              </a:r>
              <a:endParaRPr b="1">
                <a:solidFill>
                  <a:srgbClr val="D9D9D9"/>
                </a:solidFill>
              </a:endParaRPr>
            </a:p>
          </p:txBody>
        </p:sp>
        <p:grpSp>
          <p:nvGrpSpPr>
            <p:cNvPr id="1070" name="Google Shape;1070;p55"/>
            <p:cNvGrpSpPr/>
            <p:nvPr/>
          </p:nvGrpSpPr>
          <p:grpSpPr>
            <a:xfrm>
              <a:off x="5483780" y="2272557"/>
              <a:ext cx="906300" cy="302100"/>
              <a:chOff x="5535655" y="2063582"/>
              <a:chExt cx="906300" cy="302100"/>
            </a:xfrm>
          </p:grpSpPr>
          <p:sp>
            <p:nvSpPr>
              <p:cNvPr id="1071" name="Google Shape;1071;p55"/>
              <p:cNvSpPr/>
              <p:nvPr/>
            </p:nvSpPr>
            <p:spPr>
              <a:xfrm>
                <a:off x="55356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D9D9D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55"/>
              <p:cNvSpPr/>
              <p:nvPr/>
            </p:nvSpPr>
            <p:spPr>
              <a:xfrm>
                <a:off x="58377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D9D9D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55"/>
              <p:cNvSpPr/>
              <p:nvPr/>
            </p:nvSpPr>
            <p:spPr>
              <a:xfrm>
                <a:off x="61398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D9D9D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1074" name="Google Shape;1074;p55"/>
          <p:cNvCxnSpPr>
            <a:stCxn id="1067" idx="4"/>
            <a:endCxn id="1075" idx="1"/>
          </p:cNvCxnSpPr>
          <p:nvPr/>
        </p:nvCxnSpPr>
        <p:spPr>
          <a:xfrm rot="5400000">
            <a:off x="1541694" y="2673434"/>
            <a:ext cx="956700" cy="14580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6" name="Google Shape;1076;p55"/>
          <p:cNvCxnSpPr>
            <a:stCxn id="1067" idx="4"/>
            <a:endCxn id="1071" idx="0"/>
          </p:cNvCxnSpPr>
          <p:nvPr/>
        </p:nvCxnSpPr>
        <p:spPr>
          <a:xfrm flipH="1" rot="-5400000">
            <a:off x="3066294" y="2606834"/>
            <a:ext cx="203100" cy="8376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7" name="Google Shape;1077;p55"/>
          <p:cNvCxnSpPr>
            <a:stCxn id="1067" idx="4"/>
            <a:endCxn id="1072" idx="0"/>
          </p:cNvCxnSpPr>
          <p:nvPr/>
        </p:nvCxnSpPr>
        <p:spPr>
          <a:xfrm flipH="1" rot="-5400000">
            <a:off x="3217344" y="2455784"/>
            <a:ext cx="203100" cy="11397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8" name="Google Shape;1078;p55"/>
          <p:cNvCxnSpPr>
            <a:stCxn id="1067" idx="4"/>
            <a:endCxn id="1073" idx="0"/>
          </p:cNvCxnSpPr>
          <p:nvPr/>
        </p:nvCxnSpPr>
        <p:spPr>
          <a:xfrm flipH="1" rot="-5400000">
            <a:off x="3368394" y="2304734"/>
            <a:ext cx="203100" cy="14418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9" name="Google Shape;1079;p55"/>
          <p:cNvCxnSpPr>
            <a:stCxn id="1067" idx="4"/>
            <a:endCxn id="1080" idx="1"/>
          </p:cNvCxnSpPr>
          <p:nvPr/>
        </p:nvCxnSpPr>
        <p:spPr>
          <a:xfrm flipH="1" rot="-5400000">
            <a:off x="2482494" y="3190634"/>
            <a:ext cx="1038600" cy="505500"/>
          </a:xfrm>
          <a:prstGeom prst="bentConnector3">
            <a:avLst>
              <a:gd fmla="val 8746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1" name="Google Shape;1081;p55"/>
          <p:cNvCxnSpPr>
            <a:stCxn id="1067" idx="4"/>
            <a:endCxn id="1064" idx="0"/>
          </p:cNvCxnSpPr>
          <p:nvPr/>
        </p:nvCxnSpPr>
        <p:spPr>
          <a:xfrm flipH="1" rot="-5400000">
            <a:off x="3185244" y="2487884"/>
            <a:ext cx="1171200" cy="2043600"/>
          </a:xfrm>
          <a:prstGeom prst="bentConnector3">
            <a:avLst>
              <a:gd fmla="val 7700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082" name="Google Shape;1082;p55"/>
          <p:cNvGrpSpPr/>
          <p:nvPr/>
        </p:nvGrpSpPr>
        <p:grpSpPr>
          <a:xfrm>
            <a:off x="3074125" y="1241425"/>
            <a:ext cx="2311344" cy="355800"/>
            <a:chOff x="2980125" y="1538325"/>
            <a:chExt cx="2311344" cy="355800"/>
          </a:xfrm>
        </p:grpSpPr>
        <p:sp>
          <p:nvSpPr>
            <p:cNvPr id="1083" name="Google Shape;1083;p55"/>
            <p:cNvSpPr txBox="1"/>
            <p:nvPr/>
          </p:nvSpPr>
          <p:spPr>
            <a:xfrm>
              <a:off x="2980125" y="1538325"/>
              <a:ext cx="20601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Head of Development</a:t>
              </a: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1084" name="Google Shape;1084;p55"/>
            <p:cNvSpPr/>
            <p:nvPr/>
          </p:nvSpPr>
          <p:spPr>
            <a:xfrm>
              <a:off x="4989369" y="157044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085" name="Google Shape;1085;p55"/>
          <p:cNvCxnSpPr>
            <a:stCxn id="1084" idx="4"/>
            <a:endCxn id="1086" idx="0"/>
          </p:cNvCxnSpPr>
          <p:nvPr/>
        </p:nvCxnSpPr>
        <p:spPr>
          <a:xfrm flipH="1" rot="-5400000">
            <a:off x="5719219" y="1090847"/>
            <a:ext cx="578700" cy="1548300"/>
          </a:xfrm>
          <a:prstGeom prst="bentConnector3">
            <a:avLst>
              <a:gd fmla="val 4999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7" name="Google Shape;1087;p55"/>
          <p:cNvCxnSpPr>
            <a:stCxn id="1084" idx="4"/>
            <a:endCxn id="1066" idx="0"/>
          </p:cNvCxnSpPr>
          <p:nvPr/>
        </p:nvCxnSpPr>
        <p:spPr>
          <a:xfrm rot="5400000">
            <a:off x="3803119" y="771347"/>
            <a:ext cx="627000" cy="2235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8" name="Google Shape;1088;p55"/>
          <p:cNvCxnSpPr>
            <a:stCxn id="1084" idx="4"/>
            <a:endCxn id="1089" idx="0"/>
          </p:cNvCxnSpPr>
          <p:nvPr/>
        </p:nvCxnSpPr>
        <p:spPr>
          <a:xfrm flipH="1" rot="-5400000">
            <a:off x="5849569" y="960497"/>
            <a:ext cx="880200" cy="2110500"/>
          </a:xfrm>
          <a:prstGeom prst="bentConnector3">
            <a:avLst>
              <a:gd fmla="val 3720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090" name="Google Shape;1090;p55"/>
          <p:cNvGrpSpPr/>
          <p:nvPr/>
        </p:nvGrpSpPr>
        <p:grpSpPr>
          <a:xfrm>
            <a:off x="6118525" y="2154250"/>
            <a:ext cx="1992900" cy="2048750"/>
            <a:chOff x="314500" y="2158200"/>
            <a:chExt cx="1992900" cy="2048750"/>
          </a:xfrm>
        </p:grpSpPr>
        <p:sp>
          <p:nvSpPr>
            <p:cNvPr id="1086" name="Google Shape;1086;p55"/>
            <p:cNvSpPr/>
            <p:nvPr/>
          </p:nvSpPr>
          <p:spPr>
            <a:xfrm>
              <a:off x="471225" y="2158200"/>
              <a:ext cx="1014900" cy="999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91" name="Google Shape;1091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852" y="2295265"/>
              <a:ext cx="703650" cy="6282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2" name="Google Shape;1092;p55"/>
            <p:cNvGrpSpPr/>
            <p:nvPr/>
          </p:nvGrpSpPr>
          <p:grpSpPr>
            <a:xfrm>
              <a:off x="1075750" y="2459700"/>
              <a:ext cx="930300" cy="999000"/>
              <a:chOff x="1357600" y="4296700"/>
              <a:chExt cx="930300" cy="999000"/>
            </a:xfrm>
          </p:grpSpPr>
          <p:sp>
            <p:nvSpPr>
              <p:cNvPr id="1089" name="Google Shape;1089;p55"/>
              <p:cNvSpPr/>
              <p:nvPr/>
            </p:nvSpPr>
            <p:spPr>
              <a:xfrm>
                <a:off x="1357600" y="4296700"/>
                <a:ext cx="930300" cy="999000"/>
              </a:xfrm>
              <a:prstGeom prst="rect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093" name="Google Shape;1093;p5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486850" y="4474000"/>
                <a:ext cx="644399" cy="644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94" name="Google Shape;1094;p55"/>
            <p:cNvSpPr txBox="1"/>
            <p:nvPr/>
          </p:nvSpPr>
          <p:spPr>
            <a:xfrm>
              <a:off x="314500" y="3578750"/>
              <a:ext cx="1992900" cy="6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x4 Smaller products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>
                  <a:solidFill>
                    <a:srgbClr val="D9D9D9"/>
                  </a:solidFill>
                </a:rPr>
                <a:t>(similar structures)</a:t>
              </a:r>
              <a:endParaRPr b="1">
                <a:solidFill>
                  <a:srgbClr val="D9D9D9"/>
                </a:solidFill>
              </a:endParaRPr>
            </a:p>
          </p:txBody>
        </p:sp>
      </p:grpSp>
      <p:sp>
        <p:nvSpPr>
          <p:cNvPr id="1095" name="Google Shape;1095;p55"/>
          <p:cNvSpPr txBox="1"/>
          <p:nvPr/>
        </p:nvSpPr>
        <p:spPr>
          <a:xfrm>
            <a:off x="813625" y="6372425"/>
            <a:ext cx="33867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VBS3 product group</a:t>
            </a:r>
            <a:r>
              <a:rPr lang="en-US">
                <a:solidFill>
                  <a:srgbClr val="D9D9D9"/>
                </a:solidFill>
              </a:rPr>
              <a:t> </a:t>
            </a:r>
            <a:r>
              <a:rPr i="1" lang="en-US">
                <a:solidFill>
                  <a:srgbClr val="D9D9D9"/>
                </a:solidFill>
              </a:rPr>
              <a:t>(30-40 people)</a:t>
            </a:r>
            <a:endParaRPr i="1">
              <a:solidFill>
                <a:srgbClr val="D9D9D9"/>
              </a:solidFill>
            </a:endParaRPr>
          </a:p>
        </p:txBody>
      </p:sp>
      <p:grpSp>
        <p:nvGrpSpPr>
          <p:cNvPr id="1096" name="Google Shape;1096;p55"/>
          <p:cNvGrpSpPr/>
          <p:nvPr/>
        </p:nvGrpSpPr>
        <p:grpSpPr>
          <a:xfrm>
            <a:off x="8204725" y="2202638"/>
            <a:ext cx="3577800" cy="3260988"/>
            <a:chOff x="8399200" y="2202588"/>
            <a:chExt cx="3577800" cy="3260988"/>
          </a:xfrm>
        </p:grpSpPr>
        <p:sp>
          <p:nvSpPr>
            <p:cNvPr id="1097" name="Google Shape;1097;p55"/>
            <p:cNvSpPr/>
            <p:nvPr/>
          </p:nvSpPr>
          <p:spPr>
            <a:xfrm>
              <a:off x="8399200" y="2202588"/>
              <a:ext cx="3577800" cy="27138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55"/>
            <p:cNvSpPr txBox="1"/>
            <p:nvPr/>
          </p:nvSpPr>
          <p:spPr>
            <a:xfrm>
              <a:off x="8881350" y="5066075"/>
              <a:ext cx="2993700" cy="3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Central resources </a:t>
              </a:r>
              <a:r>
                <a:rPr i="1" lang="en-US">
                  <a:solidFill>
                    <a:srgbClr val="D9D9D9"/>
                  </a:solidFill>
                </a:rPr>
                <a:t>(~30 people)</a:t>
              </a:r>
              <a:endParaRPr i="1">
                <a:solidFill>
                  <a:srgbClr val="D9D9D9"/>
                </a:solidFill>
              </a:endParaRPr>
            </a:p>
          </p:txBody>
        </p:sp>
        <p:grpSp>
          <p:nvGrpSpPr>
            <p:cNvPr id="1099" name="Google Shape;1099;p55"/>
            <p:cNvGrpSpPr/>
            <p:nvPr/>
          </p:nvGrpSpPr>
          <p:grpSpPr>
            <a:xfrm>
              <a:off x="8571325" y="3959788"/>
              <a:ext cx="1163400" cy="950200"/>
              <a:chOff x="6666850" y="5422225"/>
              <a:chExt cx="1163400" cy="950200"/>
            </a:xfrm>
          </p:grpSpPr>
          <p:sp>
            <p:nvSpPr>
              <p:cNvPr id="1100" name="Google Shape;1100;p55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55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UX Design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102" name="Google Shape;1102;p55"/>
            <p:cNvGrpSpPr/>
            <p:nvPr/>
          </p:nvGrpSpPr>
          <p:grpSpPr>
            <a:xfrm>
              <a:off x="8526313" y="2305725"/>
              <a:ext cx="1253400" cy="1654050"/>
              <a:chOff x="6666850" y="4718375"/>
              <a:chExt cx="1253400" cy="1654050"/>
            </a:xfrm>
          </p:grpSpPr>
          <p:sp>
            <p:nvSpPr>
              <p:cNvPr id="1103" name="Google Shape;1103;p55"/>
              <p:cNvSpPr/>
              <p:nvPr/>
            </p:nvSpPr>
            <p:spPr>
              <a:xfrm>
                <a:off x="6994300" y="4718375"/>
                <a:ext cx="598500" cy="12426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55"/>
              <p:cNvSpPr txBox="1"/>
              <p:nvPr/>
            </p:nvSpPr>
            <p:spPr>
              <a:xfrm>
                <a:off x="6666850" y="5974925"/>
                <a:ext cx="125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Art / Models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105" name="Google Shape;1105;p55"/>
            <p:cNvGrpSpPr/>
            <p:nvPr/>
          </p:nvGrpSpPr>
          <p:grpSpPr>
            <a:xfrm>
              <a:off x="9779725" y="2504138"/>
              <a:ext cx="1163400" cy="950200"/>
              <a:chOff x="6666850" y="5422225"/>
              <a:chExt cx="1163400" cy="950200"/>
            </a:xfrm>
          </p:grpSpPr>
          <p:sp>
            <p:nvSpPr>
              <p:cNvPr id="1106" name="Google Shape;1106;p55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55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DevOps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108" name="Google Shape;1108;p55"/>
            <p:cNvGrpSpPr/>
            <p:nvPr/>
          </p:nvGrpSpPr>
          <p:grpSpPr>
            <a:xfrm>
              <a:off x="10813475" y="3191913"/>
              <a:ext cx="1163400" cy="950200"/>
              <a:chOff x="6666850" y="5422225"/>
              <a:chExt cx="1163400" cy="950200"/>
            </a:xfrm>
          </p:grpSpPr>
          <p:sp>
            <p:nvSpPr>
              <p:cNvPr id="1109" name="Google Shape;1109;p55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55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Etc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111" name="Google Shape;1111;p55"/>
            <p:cNvGrpSpPr/>
            <p:nvPr/>
          </p:nvGrpSpPr>
          <p:grpSpPr>
            <a:xfrm>
              <a:off x="9720400" y="3629525"/>
              <a:ext cx="1163400" cy="1131400"/>
              <a:chOff x="6666850" y="5422225"/>
              <a:chExt cx="1163400" cy="1131400"/>
            </a:xfrm>
          </p:grpSpPr>
          <p:sp>
            <p:nvSpPr>
              <p:cNvPr id="1112" name="Google Shape;1112;p55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3" name="Google Shape;1113;p55"/>
              <p:cNvSpPr txBox="1"/>
              <p:nvPr/>
            </p:nvSpPr>
            <p:spPr>
              <a:xfrm>
                <a:off x="6666850" y="5974925"/>
                <a:ext cx="1163400" cy="57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Release QA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</p:grpSp>
      <p:cxnSp>
        <p:nvCxnSpPr>
          <p:cNvPr id="1114" name="Google Shape;1114;p55"/>
          <p:cNvCxnSpPr>
            <a:stCxn id="1084" idx="4"/>
            <a:endCxn id="1097" idx="0"/>
          </p:cNvCxnSpPr>
          <p:nvPr/>
        </p:nvCxnSpPr>
        <p:spPr>
          <a:xfrm flipH="1" rot="-5400000">
            <a:off x="7300519" y="-490453"/>
            <a:ext cx="627000" cy="47592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115" name="Google Shape;1115;p55"/>
          <p:cNvGrpSpPr/>
          <p:nvPr/>
        </p:nvGrpSpPr>
        <p:grpSpPr>
          <a:xfrm>
            <a:off x="510625" y="3809498"/>
            <a:ext cx="1912800" cy="2481727"/>
            <a:chOff x="2645088" y="4560748"/>
            <a:chExt cx="1912800" cy="2481727"/>
          </a:xfrm>
        </p:grpSpPr>
        <p:grpSp>
          <p:nvGrpSpPr>
            <p:cNvPr id="1116" name="Google Shape;1116;p55"/>
            <p:cNvGrpSpPr/>
            <p:nvPr/>
          </p:nvGrpSpPr>
          <p:grpSpPr>
            <a:xfrm>
              <a:off x="3029063" y="4560748"/>
              <a:ext cx="801386" cy="1227655"/>
              <a:chOff x="3029063" y="4560748"/>
              <a:chExt cx="801386" cy="1227655"/>
            </a:xfrm>
          </p:grpSpPr>
          <p:grpSp>
            <p:nvGrpSpPr>
              <p:cNvPr id="1117" name="Google Shape;1117;p55"/>
              <p:cNvGrpSpPr/>
              <p:nvPr/>
            </p:nvGrpSpPr>
            <p:grpSpPr>
              <a:xfrm>
                <a:off x="3029063" y="4560748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118" name="Google Shape;1118;p55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9" name="Google Shape;1119;p55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20" name="Google Shape;1120;p55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121" name="Google Shape;1121;p5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22" name="Google Shape;1122;p5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23" name="Google Shape;1123;p55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124" name="Google Shape;1124;p5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25" name="Google Shape;1125;p5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26" name="Google Shape;1126;p55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127" name="Google Shape;1127;p5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28" name="Google Shape;1128;p5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129" name="Google Shape;1129;p55"/>
              <p:cNvGrpSpPr/>
              <p:nvPr/>
            </p:nvGrpSpPr>
            <p:grpSpPr>
              <a:xfrm>
                <a:off x="3126206" y="4631975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130" name="Google Shape;1130;p55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1" name="Google Shape;1131;p55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32" name="Google Shape;1132;p55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133" name="Google Shape;1133;p5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34" name="Google Shape;1134;p5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35" name="Google Shape;1135;p55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136" name="Google Shape;1136;p5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37" name="Google Shape;1137;p5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38" name="Google Shape;1138;p55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139" name="Google Shape;1139;p5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40" name="Google Shape;1140;p5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141" name="Google Shape;1141;p55"/>
              <p:cNvGrpSpPr/>
              <p:nvPr/>
            </p:nvGrpSpPr>
            <p:grpSpPr>
              <a:xfrm>
                <a:off x="3231978" y="4725989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142" name="Google Shape;1142;p55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3" name="Google Shape;1143;p55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FFE59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44" name="Google Shape;1144;p55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145" name="Google Shape;1145;p5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46" name="Google Shape;1146;p5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47" name="Google Shape;1147;p55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148" name="Google Shape;1148;p5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49" name="Google Shape;1149;p5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50" name="Google Shape;1150;p55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151" name="Google Shape;1151;p5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52" name="Google Shape;1152;p5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153" name="Google Shape;1153;p55"/>
            <p:cNvSpPr txBox="1"/>
            <p:nvPr/>
          </p:nvSpPr>
          <p:spPr>
            <a:xfrm>
              <a:off x="2645088" y="5804075"/>
              <a:ext cx="1912800" cy="12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3x Feature Teams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1x Team Lead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2-3x  Programmers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1-2x Tech. Designers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2x Testers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4" name="Google Shape;1154;p55"/>
          <p:cNvGrpSpPr/>
          <p:nvPr/>
        </p:nvGrpSpPr>
        <p:grpSpPr>
          <a:xfrm>
            <a:off x="2423438" y="3962626"/>
            <a:ext cx="1812000" cy="2175461"/>
            <a:chOff x="5483288" y="5694339"/>
            <a:chExt cx="1812000" cy="2175461"/>
          </a:xfrm>
        </p:grpSpPr>
        <p:sp>
          <p:nvSpPr>
            <p:cNvPr id="1155" name="Google Shape;1155;p55"/>
            <p:cNvSpPr txBox="1"/>
            <p:nvPr/>
          </p:nvSpPr>
          <p:spPr>
            <a:xfrm>
              <a:off x="5483288" y="6807500"/>
              <a:ext cx="1812000" cy="10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Core Engine Team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1x Team Lead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3x  Programmers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1x Tester</a:t>
              </a:r>
              <a:endParaRPr b="1">
                <a:solidFill>
                  <a:srgbClr val="D9D9D9"/>
                </a:solidFill>
              </a:endParaRPr>
            </a:p>
          </p:txBody>
        </p:sp>
        <p:grpSp>
          <p:nvGrpSpPr>
            <p:cNvPr id="1156" name="Google Shape;1156;p55"/>
            <p:cNvGrpSpPr/>
            <p:nvPr/>
          </p:nvGrpSpPr>
          <p:grpSpPr>
            <a:xfrm>
              <a:off x="6015291" y="5694339"/>
              <a:ext cx="598471" cy="1062415"/>
              <a:chOff x="3302200" y="4236650"/>
              <a:chExt cx="898200" cy="1594500"/>
            </a:xfrm>
          </p:grpSpPr>
          <p:sp>
            <p:nvSpPr>
              <p:cNvPr id="1157" name="Google Shape;1157;p55"/>
              <p:cNvSpPr/>
              <p:nvPr/>
            </p:nvSpPr>
            <p:spPr>
              <a:xfrm>
                <a:off x="3302200" y="4236650"/>
                <a:ext cx="898200" cy="15945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55"/>
              <p:cNvSpPr/>
              <p:nvPr/>
            </p:nvSpPr>
            <p:spPr>
              <a:xfrm>
                <a:off x="3531213" y="4385300"/>
                <a:ext cx="453600" cy="4536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59" name="Google Shape;1159;p55"/>
              <p:cNvGrpSpPr/>
              <p:nvPr/>
            </p:nvGrpSpPr>
            <p:grpSpPr>
              <a:xfrm>
                <a:off x="3432425" y="4663363"/>
                <a:ext cx="657875" cy="453600"/>
                <a:chOff x="3429075" y="4543450"/>
                <a:chExt cx="657875" cy="453600"/>
              </a:xfrm>
            </p:grpSpPr>
            <p:sp>
              <p:nvSpPr>
                <p:cNvPr id="1160" name="Google Shape;1160;p55"/>
                <p:cNvSpPr/>
                <p:nvPr/>
              </p:nvSpPr>
              <p:spPr>
                <a:xfrm>
                  <a:off x="3429075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1" name="Google Shape;1161;p55"/>
                <p:cNvSpPr/>
                <p:nvPr/>
              </p:nvSpPr>
              <p:spPr>
                <a:xfrm>
                  <a:off x="3633350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162" name="Google Shape;1162;p55"/>
              <p:cNvGrpSpPr/>
              <p:nvPr/>
            </p:nvGrpSpPr>
            <p:grpSpPr>
              <a:xfrm>
                <a:off x="3432438" y="4964013"/>
                <a:ext cx="657875" cy="453600"/>
                <a:chOff x="3429075" y="4543450"/>
                <a:chExt cx="657875" cy="453600"/>
              </a:xfrm>
            </p:grpSpPr>
            <p:sp>
              <p:nvSpPr>
                <p:cNvPr id="1163" name="Google Shape;1163;p55"/>
                <p:cNvSpPr/>
                <p:nvPr/>
              </p:nvSpPr>
              <p:spPr>
                <a:xfrm>
                  <a:off x="3429075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4" name="Google Shape;1164;p55"/>
                <p:cNvSpPr/>
                <p:nvPr/>
              </p:nvSpPr>
              <p:spPr>
                <a:xfrm>
                  <a:off x="3633350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165" name="Google Shape;1165;p55"/>
          <p:cNvSpPr/>
          <p:nvPr/>
        </p:nvSpPr>
        <p:spPr>
          <a:xfrm>
            <a:off x="1099350" y="3809500"/>
            <a:ext cx="613800" cy="627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6" name="Google Shape;1166;p55"/>
          <p:cNvSpPr/>
          <p:nvPr/>
        </p:nvSpPr>
        <p:spPr>
          <a:xfrm>
            <a:off x="2972850" y="3848600"/>
            <a:ext cx="613800" cy="627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55"/>
          <p:cNvSpPr/>
          <p:nvPr/>
        </p:nvSpPr>
        <p:spPr>
          <a:xfrm>
            <a:off x="510625" y="5148625"/>
            <a:ext cx="1441800" cy="627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55"/>
          <p:cNvSpPr/>
          <p:nvPr/>
        </p:nvSpPr>
        <p:spPr>
          <a:xfrm>
            <a:off x="2380375" y="5197025"/>
            <a:ext cx="1441800" cy="627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56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Team leads: people </a:t>
            </a:r>
            <a:r>
              <a:rPr lang="en-US"/>
              <a:t>leaders</a:t>
            </a:r>
            <a:r>
              <a:rPr lang="en-US"/>
              <a:t>, not technical leaders</a:t>
            </a:r>
            <a:endParaRPr/>
          </a:p>
        </p:txBody>
      </p:sp>
      <p:sp>
        <p:nvSpPr>
          <p:cNvPr id="1174" name="Google Shape;1174;p56"/>
          <p:cNvSpPr txBox="1"/>
          <p:nvPr/>
        </p:nvSpPr>
        <p:spPr>
          <a:xfrm>
            <a:off x="1025400" y="1784850"/>
            <a:ext cx="10441800" cy="4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</a:rPr>
              <a:t>Biggest factor in success or failure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Technical vs people leaders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Make sure leadership is being provided -- don’t have to provide yourself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Basic management tasks: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Grow the people: </a:t>
            </a:r>
            <a:r>
              <a:rPr lang="en-US" sz="2400">
                <a:solidFill>
                  <a:schemeClr val="dk1"/>
                </a:solidFill>
              </a:rPr>
              <a:t>1 on 1’s, coaching / mentoring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Grow the team: standups, team meetings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Manage the work: delegate, monitor progress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Business communication: up, down, sideways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Take responsibility for everything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Thinking long-term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Hiring (and firing): </a:t>
            </a:r>
            <a:r>
              <a:rPr b="1" lang="en-US" sz="2400">
                <a:solidFill>
                  <a:schemeClr val="dk1"/>
                </a:solidFill>
              </a:rPr>
              <a:t>most important job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175" name="Google Shape;117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2375" y="4730175"/>
            <a:ext cx="3777850" cy="212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7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You’re doing it wrong if you are...</a:t>
            </a:r>
            <a:endParaRPr/>
          </a:p>
        </p:txBody>
      </p:sp>
      <p:sp>
        <p:nvSpPr>
          <p:cNvPr id="1181" name="Google Shape;1181;p57"/>
          <p:cNvSpPr txBox="1"/>
          <p:nvPr/>
        </p:nvSpPr>
        <p:spPr>
          <a:xfrm>
            <a:off x="1025400" y="1784850"/>
            <a:ext cx="10441800" cy="4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</a:rPr>
              <a:t>Doing something that could be delegated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</a:rPr>
              <a:t>Wasting company money by working directly on the product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</a:rPr>
              <a:t>Firefighting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Spending too much time disagreeing and being negative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Action &gt; inaction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Disagree then commit to action!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58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A note about non-traditional structures</a:t>
            </a:r>
            <a:endParaRPr/>
          </a:p>
        </p:txBody>
      </p:sp>
      <p:sp>
        <p:nvSpPr>
          <p:cNvPr id="1187" name="Google Shape;1187;p58"/>
          <p:cNvSpPr txBox="1"/>
          <p:nvPr/>
        </p:nvSpPr>
        <p:spPr>
          <a:xfrm>
            <a:off x="1025400" y="1784850"/>
            <a:ext cx="6784200" cy="32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</a:rPr>
              <a:t>Some approaches divide management. Eg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Scrum (PO vs SM)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Matrixed organizations (PM vs team lead)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Producers (depending on implementation)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Make sure </a:t>
            </a:r>
            <a:r>
              <a:rPr lang="en-US" sz="2400" u="sng">
                <a:solidFill>
                  <a:schemeClr val="dk1"/>
                </a:solidFill>
              </a:rPr>
              <a:t>one</a:t>
            </a:r>
            <a:r>
              <a:rPr lang="en-US" sz="2400">
                <a:solidFill>
                  <a:schemeClr val="dk1"/>
                </a:solidFill>
              </a:rPr>
              <a:t> person is ultimately responsible for final work product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188" name="Google Shape;118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9600" y="1274650"/>
            <a:ext cx="4167624" cy="504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58"/>
          <p:cNvSpPr txBox="1"/>
          <p:nvPr/>
        </p:nvSpPr>
        <p:spPr>
          <a:xfrm>
            <a:off x="7101000" y="6537600"/>
            <a:ext cx="5091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u="sng">
                <a:solidFill>
                  <a:schemeClr val="hlink"/>
                </a:solidFill>
                <a:hlinkClick r:id="rId4"/>
              </a:rPr>
              <a:t>https://www.stripes.com/former-uss-john-s-mccain-commander-pleads-guilty-in-plea-deal-will-retire-1.529163</a:t>
            </a:r>
            <a:r>
              <a:rPr lang="en-US" sz="800"/>
              <a:t> </a:t>
            </a:r>
            <a:endParaRPr sz="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59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Further reading</a:t>
            </a:r>
            <a:endParaRPr/>
          </a:p>
        </p:txBody>
      </p:sp>
      <p:pic>
        <p:nvPicPr>
          <p:cNvPr id="1195" name="Google Shape;119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100" y="1384075"/>
            <a:ext cx="3342100" cy="51802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6" name="Google Shape;119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8175" y="1384075"/>
            <a:ext cx="3633659" cy="51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60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BISim org structure - 2018</a:t>
            </a:r>
            <a:endParaRPr/>
          </a:p>
        </p:txBody>
      </p:sp>
      <p:sp>
        <p:nvSpPr>
          <p:cNvPr id="1202" name="Google Shape;1202;p60"/>
          <p:cNvSpPr/>
          <p:nvPr/>
        </p:nvSpPr>
        <p:spPr>
          <a:xfrm>
            <a:off x="429450" y="2154238"/>
            <a:ext cx="5521500" cy="413700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3" name="Google Shape;1203;p60"/>
          <p:cNvPicPr preferRelativeResize="0"/>
          <p:nvPr/>
        </p:nvPicPr>
        <p:blipFill rotWithShape="1">
          <a:blip r:embed="rId3">
            <a:alphaModFix/>
          </a:blip>
          <a:srcRect b="7841" l="7541" r="8853" t="10472"/>
          <a:stretch/>
        </p:blipFill>
        <p:spPr>
          <a:xfrm>
            <a:off x="510625" y="2325675"/>
            <a:ext cx="801384" cy="70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4" name="Google Shape;1204;p60"/>
          <p:cNvGrpSpPr/>
          <p:nvPr/>
        </p:nvGrpSpPr>
        <p:grpSpPr>
          <a:xfrm>
            <a:off x="510625" y="3809498"/>
            <a:ext cx="1912800" cy="2481727"/>
            <a:chOff x="2645088" y="4560748"/>
            <a:chExt cx="1912800" cy="2481727"/>
          </a:xfrm>
        </p:grpSpPr>
        <p:grpSp>
          <p:nvGrpSpPr>
            <p:cNvPr id="1205" name="Google Shape;1205;p60"/>
            <p:cNvGrpSpPr/>
            <p:nvPr/>
          </p:nvGrpSpPr>
          <p:grpSpPr>
            <a:xfrm>
              <a:off x="3029063" y="4560748"/>
              <a:ext cx="801386" cy="1227655"/>
              <a:chOff x="3029063" y="4560748"/>
              <a:chExt cx="801386" cy="1227655"/>
            </a:xfrm>
          </p:grpSpPr>
          <p:grpSp>
            <p:nvGrpSpPr>
              <p:cNvPr id="1206" name="Google Shape;1206;p60"/>
              <p:cNvGrpSpPr/>
              <p:nvPr/>
            </p:nvGrpSpPr>
            <p:grpSpPr>
              <a:xfrm>
                <a:off x="3029063" y="4560748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207" name="Google Shape;1207;p60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8" name="Google Shape;1208;p60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09" name="Google Shape;1209;p60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210" name="Google Shape;1210;p6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1" name="Google Shape;1211;p6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212" name="Google Shape;1212;p60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213" name="Google Shape;1213;p6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4" name="Google Shape;1214;p6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215" name="Google Shape;1215;p60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216" name="Google Shape;1216;p6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17" name="Google Shape;1217;p6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218" name="Google Shape;1218;p60"/>
              <p:cNvGrpSpPr/>
              <p:nvPr/>
            </p:nvGrpSpPr>
            <p:grpSpPr>
              <a:xfrm>
                <a:off x="3126206" y="4631975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219" name="Google Shape;1219;p60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0" name="Google Shape;1220;p60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B6D7A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21" name="Google Shape;1221;p60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222" name="Google Shape;1222;p6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3" name="Google Shape;1223;p6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224" name="Google Shape;1224;p60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225" name="Google Shape;1225;p6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6" name="Google Shape;1226;p6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227" name="Google Shape;1227;p60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228" name="Google Shape;1228;p6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9" name="Google Shape;1229;p6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FFE59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230" name="Google Shape;1230;p60"/>
              <p:cNvGrpSpPr/>
              <p:nvPr/>
            </p:nvGrpSpPr>
            <p:grpSpPr>
              <a:xfrm>
                <a:off x="3231978" y="4725989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231" name="Google Shape;1231;p60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2" name="Google Shape;1232;p60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33" name="Google Shape;1233;p60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234" name="Google Shape;1234;p6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35" name="Google Shape;1235;p6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236" name="Google Shape;1236;p60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237" name="Google Shape;1237;p6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38" name="Google Shape;1238;p6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239" name="Google Shape;1239;p60"/>
                <p:cNvGrpSpPr/>
                <p:nvPr/>
              </p:nvGrpSpPr>
              <p:grpSpPr>
                <a:xfrm>
                  <a:off x="3425713" y="5285338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240" name="Google Shape;1240;p60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41" name="Google Shape;1241;p60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242" name="Google Shape;1242;p60"/>
            <p:cNvSpPr txBox="1"/>
            <p:nvPr/>
          </p:nvSpPr>
          <p:spPr>
            <a:xfrm>
              <a:off x="2645088" y="5804075"/>
              <a:ext cx="1912800" cy="12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3x Feature Teams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1x Team Lead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2-3x  Programmers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1-2x Tech. Designers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2x Testers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D9D9D9"/>
                </a:solidFill>
              </a:endParaRPr>
            </a:p>
          </p:txBody>
        </p:sp>
      </p:grpSp>
      <p:grpSp>
        <p:nvGrpSpPr>
          <p:cNvPr id="1243" name="Google Shape;1243;p60"/>
          <p:cNvGrpSpPr/>
          <p:nvPr/>
        </p:nvGrpSpPr>
        <p:grpSpPr>
          <a:xfrm>
            <a:off x="2423438" y="3962626"/>
            <a:ext cx="1812000" cy="2175461"/>
            <a:chOff x="5483288" y="5694339"/>
            <a:chExt cx="1812000" cy="2175461"/>
          </a:xfrm>
        </p:grpSpPr>
        <p:sp>
          <p:nvSpPr>
            <p:cNvPr id="1244" name="Google Shape;1244;p60"/>
            <p:cNvSpPr txBox="1"/>
            <p:nvPr/>
          </p:nvSpPr>
          <p:spPr>
            <a:xfrm>
              <a:off x="5483288" y="6807500"/>
              <a:ext cx="1812000" cy="10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Core Engine Team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1x Team Lead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3x  Programmers</a:t>
              </a:r>
              <a:endParaRPr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D9D9D9"/>
                  </a:solidFill>
                </a:rPr>
                <a:t>1x Tester</a:t>
              </a:r>
              <a:endParaRPr b="1">
                <a:solidFill>
                  <a:srgbClr val="D9D9D9"/>
                </a:solidFill>
              </a:endParaRPr>
            </a:p>
          </p:txBody>
        </p:sp>
        <p:grpSp>
          <p:nvGrpSpPr>
            <p:cNvPr id="1245" name="Google Shape;1245;p60"/>
            <p:cNvGrpSpPr/>
            <p:nvPr/>
          </p:nvGrpSpPr>
          <p:grpSpPr>
            <a:xfrm>
              <a:off x="6015291" y="5694339"/>
              <a:ext cx="598471" cy="1062415"/>
              <a:chOff x="3302200" y="4236650"/>
              <a:chExt cx="898200" cy="1594500"/>
            </a:xfrm>
          </p:grpSpPr>
          <p:sp>
            <p:nvSpPr>
              <p:cNvPr id="1246" name="Google Shape;1246;p60"/>
              <p:cNvSpPr/>
              <p:nvPr/>
            </p:nvSpPr>
            <p:spPr>
              <a:xfrm>
                <a:off x="3302200" y="4236650"/>
                <a:ext cx="898200" cy="15945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60"/>
              <p:cNvSpPr/>
              <p:nvPr/>
            </p:nvSpPr>
            <p:spPr>
              <a:xfrm>
                <a:off x="3531213" y="4385300"/>
                <a:ext cx="453600" cy="453600"/>
              </a:xfrm>
              <a:prstGeom prst="smileyFace">
                <a:avLst>
                  <a:gd fmla="val 4653" name="adj"/>
                </a:avLst>
              </a:prstGeom>
              <a:solidFill>
                <a:srgbClr val="D9D9D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48" name="Google Shape;1248;p60"/>
              <p:cNvGrpSpPr/>
              <p:nvPr/>
            </p:nvGrpSpPr>
            <p:grpSpPr>
              <a:xfrm>
                <a:off x="3432425" y="4663363"/>
                <a:ext cx="657875" cy="453600"/>
                <a:chOff x="3429075" y="4543450"/>
                <a:chExt cx="657875" cy="453600"/>
              </a:xfrm>
            </p:grpSpPr>
            <p:sp>
              <p:nvSpPr>
                <p:cNvPr id="1249" name="Google Shape;1249;p60"/>
                <p:cNvSpPr/>
                <p:nvPr/>
              </p:nvSpPr>
              <p:spPr>
                <a:xfrm>
                  <a:off x="3429075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0" name="Google Shape;1250;p60"/>
                <p:cNvSpPr/>
                <p:nvPr/>
              </p:nvSpPr>
              <p:spPr>
                <a:xfrm>
                  <a:off x="3633350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51" name="Google Shape;1251;p60"/>
              <p:cNvGrpSpPr/>
              <p:nvPr/>
            </p:nvGrpSpPr>
            <p:grpSpPr>
              <a:xfrm>
                <a:off x="3432438" y="4964013"/>
                <a:ext cx="657875" cy="453600"/>
                <a:chOff x="3429075" y="4543450"/>
                <a:chExt cx="657875" cy="453600"/>
              </a:xfrm>
            </p:grpSpPr>
            <p:sp>
              <p:nvSpPr>
                <p:cNvPr id="1252" name="Google Shape;1252;p60"/>
                <p:cNvSpPr/>
                <p:nvPr/>
              </p:nvSpPr>
              <p:spPr>
                <a:xfrm>
                  <a:off x="3429075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3" name="Google Shape;1253;p60"/>
                <p:cNvSpPr/>
                <p:nvPr/>
              </p:nvSpPr>
              <p:spPr>
                <a:xfrm>
                  <a:off x="3633350" y="454345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254" name="Google Shape;1254;p60"/>
          <p:cNvSpPr txBox="1"/>
          <p:nvPr/>
        </p:nvSpPr>
        <p:spPr>
          <a:xfrm>
            <a:off x="4190850" y="4361475"/>
            <a:ext cx="18120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Outsource Lead</a:t>
            </a:r>
            <a:endParaRPr b="1">
              <a:solidFill>
                <a:srgbClr val="D9D9D9"/>
              </a:solidFill>
            </a:endParaRPr>
          </a:p>
        </p:txBody>
      </p:sp>
      <p:sp>
        <p:nvSpPr>
          <p:cNvPr id="1255" name="Google Shape;1255;p60"/>
          <p:cNvSpPr txBox="1"/>
          <p:nvPr/>
        </p:nvSpPr>
        <p:spPr>
          <a:xfrm>
            <a:off x="4250113" y="5342475"/>
            <a:ext cx="1145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Outsource Teams</a:t>
            </a:r>
            <a:endParaRPr b="1">
              <a:solidFill>
                <a:srgbClr val="D9D9D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D9D9D9"/>
                </a:solidFill>
              </a:rPr>
              <a:t>(as needed)</a:t>
            </a:r>
            <a:endParaRPr i="1">
              <a:solidFill>
                <a:srgbClr val="D9D9D9"/>
              </a:solidFill>
            </a:endParaRPr>
          </a:p>
        </p:txBody>
      </p:sp>
      <p:sp>
        <p:nvSpPr>
          <p:cNvPr id="1256" name="Google Shape;1256;p60"/>
          <p:cNvSpPr/>
          <p:nvPr/>
        </p:nvSpPr>
        <p:spPr>
          <a:xfrm>
            <a:off x="4493288" y="4677600"/>
            <a:ext cx="598500" cy="571500"/>
          </a:xfrm>
          <a:prstGeom prst="can">
            <a:avLst>
              <a:gd fmla="val 14952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60"/>
          <p:cNvSpPr/>
          <p:nvPr/>
        </p:nvSpPr>
        <p:spPr>
          <a:xfrm>
            <a:off x="4641494" y="4095197"/>
            <a:ext cx="302100" cy="302100"/>
          </a:xfrm>
          <a:prstGeom prst="smileyFace">
            <a:avLst>
              <a:gd fmla="val 4653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8" name="Google Shape;1258;p60"/>
          <p:cNvGrpSpPr/>
          <p:nvPr/>
        </p:nvGrpSpPr>
        <p:grpSpPr>
          <a:xfrm>
            <a:off x="2062350" y="2202650"/>
            <a:ext cx="1873200" cy="721434"/>
            <a:chOff x="4110375" y="1214663"/>
            <a:chExt cx="1873200" cy="721434"/>
          </a:xfrm>
        </p:grpSpPr>
        <p:sp>
          <p:nvSpPr>
            <p:cNvPr id="1259" name="Google Shape;1259;p60"/>
            <p:cNvSpPr txBox="1"/>
            <p:nvPr/>
          </p:nvSpPr>
          <p:spPr>
            <a:xfrm>
              <a:off x="4110375" y="1214663"/>
              <a:ext cx="18732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Product Lead </a:t>
              </a:r>
              <a:r>
                <a:rPr b="1" i="1" lang="en-US">
                  <a:solidFill>
                    <a:srgbClr val="D9D9D9"/>
                  </a:solidFill>
                </a:rPr>
                <a:t>(me)</a:t>
              </a:r>
              <a:endParaRPr b="1" i="1">
                <a:solidFill>
                  <a:srgbClr val="D9D9D9"/>
                </a:solidFill>
              </a:endParaRPr>
            </a:p>
          </p:txBody>
        </p:sp>
        <p:sp>
          <p:nvSpPr>
            <p:cNvPr id="1260" name="Google Shape;1260;p60"/>
            <p:cNvSpPr/>
            <p:nvPr/>
          </p:nvSpPr>
          <p:spPr>
            <a:xfrm>
              <a:off x="4646019" y="163399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261" name="Google Shape;1261;p60"/>
          <p:cNvCxnSpPr>
            <a:stCxn id="1260" idx="4"/>
            <a:endCxn id="1219" idx="1"/>
          </p:cNvCxnSpPr>
          <p:nvPr/>
        </p:nvCxnSpPr>
        <p:spPr>
          <a:xfrm rot="5400000">
            <a:off x="1541694" y="2673434"/>
            <a:ext cx="956700" cy="1458000"/>
          </a:xfrm>
          <a:prstGeom prst="bentConnector3">
            <a:avLst>
              <a:gd fmla="val 9427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2" name="Google Shape;1262;p60"/>
          <p:cNvCxnSpPr>
            <a:stCxn id="1260" idx="4"/>
            <a:endCxn id="1263" idx="0"/>
          </p:cNvCxnSpPr>
          <p:nvPr/>
        </p:nvCxnSpPr>
        <p:spPr>
          <a:xfrm flipH="1" rot="-5400000">
            <a:off x="3217344" y="2455784"/>
            <a:ext cx="203100" cy="11397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4" name="Google Shape;1264;p60"/>
          <p:cNvCxnSpPr>
            <a:stCxn id="1260" idx="4"/>
            <a:endCxn id="1265" idx="0"/>
          </p:cNvCxnSpPr>
          <p:nvPr/>
        </p:nvCxnSpPr>
        <p:spPr>
          <a:xfrm flipH="1" rot="-5400000">
            <a:off x="3368394" y="2304734"/>
            <a:ext cx="203100" cy="14418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6" name="Google Shape;1266;p60"/>
          <p:cNvCxnSpPr>
            <a:stCxn id="1260" idx="4"/>
            <a:endCxn id="1267" idx="0"/>
          </p:cNvCxnSpPr>
          <p:nvPr/>
        </p:nvCxnSpPr>
        <p:spPr>
          <a:xfrm flipH="1" rot="-5400000">
            <a:off x="3066294" y="2606834"/>
            <a:ext cx="203100" cy="837600"/>
          </a:xfrm>
          <a:prstGeom prst="bentConnector3">
            <a:avLst>
              <a:gd fmla="val 5002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8" name="Google Shape;1268;p60"/>
          <p:cNvCxnSpPr>
            <a:stCxn id="1260" idx="4"/>
            <a:endCxn id="1246" idx="1"/>
          </p:cNvCxnSpPr>
          <p:nvPr/>
        </p:nvCxnSpPr>
        <p:spPr>
          <a:xfrm flipH="1" rot="-5400000">
            <a:off x="2482494" y="3190634"/>
            <a:ext cx="1038600" cy="505500"/>
          </a:xfrm>
          <a:prstGeom prst="bentConnector3">
            <a:avLst>
              <a:gd fmla="val 8809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9" name="Google Shape;1269;p60"/>
          <p:cNvCxnSpPr>
            <a:stCxn id="1260" idx="4"/>
            <a:endCxn id="1257" idx="0"/>
          </p:cNvCxnSpPr>
          <p:nvPr/>
        </p:nvCxnSpPr>
        <p:spPr>
          <a:xfrm flipH="1" rot="-5400000">
            <a:off x="3185244" y="2487884"/>
            <a:ext cx="1171200" cy="2043600"/>
          </a:xfrm>
          <a:prstGeom prst="bentConnector3">
            <a:avLst>
              <a:gd fmla="val 7700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70" name="Google Shape;1270;p60"/>
          <p:cNvGrpSpPr/>
          <p:nvPr/>
        </p:nvGrpSpPr>
        <p:grpSpPr>
          <a:xfrm>
            <a:off x="3074125" y="1241425"/>
            <a:ext cx="2311344" cy="355800"/>
            <a:chOff x="2980125" y="1538325"/>
            <a:chExt cx="2311344" cy="355800"/>
          </a:xfrm>
        </p:grpSpPr>
        <p:sp>
          <p:nvSpPr>
            <p:cNvPr id="1271" name="Google Shape;1271;p60"/>
            <p:cNvSpPr txBox="1"/>
            <p:nvPr/>
          </p:nvSpPr>
          <p:spPr>
            <a:xfrm>
              <a:off x="2980125" y="1538325"/>
              <a:ext cx="20601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Head of Development</a:t>
              </a: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1272" name="Google Shape;1272;p60"/>
            <p:cNvSpPr/>
            <p:nvPr/>
          </p:nvSpPr>
          <p:spPr>
            <a:xfrm>
              <a:off x="4989369" y="157044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273" name="Google Shape;1273;p60"/>
          <p:cNvCxnSpPr>
            <a:stCxn id="1272" idx="4"/>
            <a:endCxn id="1274" idx="0"/>
          </p:cNvCxnSpPr>
          <p:nvPr/>
        </p:nvCxnSpPr>
        <p:spPr>
          <a:xfrm flipH="1" rot="-5400000">
            <a:off x="5719219" y="1090847"/>
            <a:ext cx="578700" cy="1548300"/>
          </a:xfrm>
          <a:prstGeom prst="bentConnector3">
            <a:avLst>
              <a:gd fmla="val 4999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5" name="Google Shape;1275;p60"/>
          <p:cNvCxnSpPr>
            <a:stCxn id="1272" idx="4"/>
            <a:endCxn id="1259" idx="0"/>
          </p:cNvCxnSpPr>
          <p:nvPr/>
        </p:nvCxnSpPr>
        <p:spPr>
          <a:xfrm rot="5400000">
            <a:off x="3803119" y="771347"/>
            <a:ext cx="627000" cy="2235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6" name="Google Shape;1276;p60"/>
          <p:cNvCxnSpPr>
            <a:stCxn id="1272" idx="4"/>
            <a:endCxn id="1277" idx="0"/>
          </p:cNvCxnSpPr>
          <p:nvPr/>
        </p:nvCxnSpPr>
        <p:spPr>
          <a:xfrm flipH="1" rot="-5400000">
            <a:off x="5849569" y="960497"/>
            <a:ext cx="880200" cy="2110500"/>
          </a:xfrm>
          <a:prstGeom prst="bentConnector3">
            <a:avLst>
              <a:gd fmla="val 3720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78" name="Google Shape;1278;p60"/>
          <p:cNvGrpSpPr/>
          <p:nvPr/>
        </p:nvGrpSpPr>
        <p:grpSpPr>
          <a:xfrm>
            <a:off x="6118525" y="2154250"/>
            <a:ext cx="1992900" cy="2048750"/>
            <a:chOff x="314500" y="2158200"/>
            <a:chExt cx="1992900" cy="2048750"/>
          </a:xfrm>
        </p:grpSpPr>
        <p:sp>
          <p:nvSpPr>
            <p:cNvPr id="1274" name="Google Shape;1274;p60"/>
            <p:cNvSpPr/>
            <p:nvPr/>
          </p:nvSpPr>
          <p:spPr>
            <a:xfrm>
              <a:off x="471225" y="2158200"/>
              <a:ext cx="1014900" cy="999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79" name="Google Shape;1279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852" y="2295265"/>
              <a:ext cx="703650" cy="6282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80" name="Google Shape;1280;p60"/>
            <p:cNvGrpSpPr/>
            <p:nvPr/>
          </p:nvGrpSpPr>
          <p:grpSpPr>
            <a:xfrm>
              <a:off x="1075750" y="2459700"/>
              <a:ext cx="930300" cy="999000"/>
              <a:chOff x="1357600" y="4296700"/>
              <a:chExt cx="930300" cy="999000"/>
            </a:xfrm>
          </p:grpSpPr>
          <p:sp>
            <p:nvSpPr>
              <p:cNvPr id="1277" name="Google Shape;1277;p60"/>
              <p:cNvSpPr/>
              <p:nvPr/>
            </p:nvSpPr>
            <p:spPr>
              <a:xfrm>
                <a:off x="1357600" y="4296700"/>
                <a:ext cx="930300" cy="999000"/>
              </a:xfrm>
              <a:prstGeom prst="rect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281" name="Google Shape;1281;p6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486850" y="4474000"/>
                <a:ext cx="644399" cy="644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82" name="Google Shape;1282;p60"/>
            <p:cNvSpPr txBox="1"/>
            <p:nvPr/>
          </p:nvSpPr>
          <p:spPr>
            <a:xfrm>
              <a:off x="314500" y="3578750"/>
              <a:ext cx="1992900" cy="6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x4 Smaller products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>
                  <a:solidFill>
                    <a:srgbClr val="D9D9D9"/>
                  </a:solidFill>
                </a:rPr>
                <a:t>(similar structures)</a:t>
              </a:r>
              <a:endParaRPr b="1">
                <a:solidFill>
                  <a:srgbClr val="D9D9D9"/>
                </a:solidFill>
              </a:endParaRPr>
            </a:p>
          </p:txBody>
        </p:sp>
      </p:grpSp>
      <p:sp>
        <p:nvSpPr>
          <p:cNvPr id="1283" name="Google Shape;1283;p60"/>
          <p:cNvSpPr txBox="1"/>
          <p:nvPr/>
        </p:nvSpPr>
        <p:spPr>
          <a:xfrm>
            <a:off x="813625" y="6372425"/>
            <a:ext cx="33867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VBS3 product group</a:t>
            </a:r>
            <a:r>
              <a:rPr lang="en-US">
                <a:solidFill>
                  <a:srgbClr val="D9D9D9"/>
                </a:solidFill>
              </a:rPr>
              <a:t> </a:t>
            </a:r>
            <a:r>
              <a:rPr i="1" lang="en-US">
                <a:solidFill>
                  <a:srgbClr val="D9D9D9"/>
                </a:solidFill>
              </a:rPr>
              <a:t>(30-40 people)</a:t>
            </a:r>
            <a:endParaRPr i="1">
              <a:solidFill>
                <a:srgbClr val="D9D9D9"/>
              </a:solidFill>
            </a:endParaRPr>
          </a:p>
        </p:txBody>
      </p:sp>
      <p:grpSp>
        <p:nvGrpSpPr>
          <p:cNvPr id="1284" name="Google Shape;1284;p60"/>
          <p:cNvGrpSpPr/>
          <p:nvPr/>
        </p:nvGrpSpPr>
        <p:grpSpPr>
          <a:xfrm>
            <a:off x="8204725" y="2202638"/>
            <a:ext cx="3577800" cy="3260988"/>
            <a:chOff x="8399200" y="2202588"/>
            <a:chExt cx="3577800" cy="3260988"/>
          </a:xfrm>
        </p:grpSpPr>
        <p:sp>
          <p:nvSpPr>
            <p:cNvPr id="1285" name="Google Shape;1285;p60"/>
            <p:cNvSpPr/>
            <p:nvPr/>
          </p:nvSpPr>
          <p:spPr>
            <a:xfrm>
              <a:off x="8399200" y="2202588"/>
              <a:ext cx="3577800" cy="27138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60"/>
            <p:cNvSpPr txBox="1"/>
            <p:nvPr/>
          </p:nvSpPr>
          <p:spPr>
            <a:xfrm>
              <a:off x="8881350" y="5066075"/>
              <a:ext cx="2993700" cy="3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Central resources </a:t>
              </a:r>
              <a:r>
                <a:rPr i="1" lang="en-US">
                  <a:solidFill>
                    <a:srgbClr val="D9D9D9"/>
                  </a:solidFill>
                </a:rPr>
                <a:t>(~30 people)</a:t>
              </a:r>
              <a:endParaRPr i="1">
                <a:solidFill>
                  <a:srgbClr val="D9D9D9"/>
                </a:solidFill>
              </a:endParaRPr>
            </a:p>
          </p:txBody>
        </p:sp>
        <p:grpSp>
          <p:nvGrpSpPr>
            <p:cNvPr id="1287" name="Google Shape;1287;p60"/>
            <p:cNvGrpSpPr/>
            <p:nvPr/>
          </p:nvGrpSpPr>
          <p:grpSpPr>
            <a:xfrm>
              <a:off x="8571325" y="3959788"/>
              <a:ext cx="1163400" cy="950200"/>
              <a:chOff x="6666850" y="5422225"/>
              <a:chExt cx="1163400" cy="950200"/>
            </a:xfrm>
          </p:grpSpPr>
          <p:sp>
            <p:nvSpPr>
              <p:cNvPr id="1288" name="Google Shape;1288;p60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60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UX Design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290" name="Google Shape;1290;p60"/>
            <p:cNvGrpSpPr/>
            <p:nvPr/>
          </p:nvGrpSpPr>
          <p:grpSpPr>
            <a:xfrm>
              <a:off x="8526313" y="2305725"/>
              <a:ext cx="1253400" cy="1654050"/>
              <a:chOff x="6666850" y="4718375"/>
              <a:chExt cx="1253400" cy="1654050"/>
            </a:xfrm>
          </p:grpSpPr>
          <p:sp>
            <p:nvSpPr>
              <p:cNvPr id="1291" name="Google Shape;1291;p60"/>
              <p:cNvSpPr/>
              <p:nvPr/>
            </p:nvSpPr>
            <p:spPr>
              <a:xfrm>
                <a:off x="6994300" y="4718375"/>
                <a:ext cx="598500" cy="12426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60"/>
              <p:cNvSpPr txBox="1"/>
              <p:nvPr/>
            </p:nvSpPr>
            <p:spPr>
              <a:xfrm>
                <a:off x="6666850" y="5974925"/>
                <a:ext cx="125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Art / Models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293" name="Google Shape;1293;p60"/>
            <p:cNvGrpSpPr/>
            <p:nvPr/>
          </p:nvGrpSpPr>
          <p:grpSpPr>
            <a:xfrm>
              <a:off x="9779725" y="2504138"/>
              <a:ext cx="1163400" cy="950200"/>
              <a:chOff x="6666850" y="5422225"/>
              <a:chExt cx="1163400" cy="950200"/>
            </a:xfrm>
          </p:grpSpPr>
          <p:sp>
            <p:nvSpPr>
              <p:cNvPr id="1294" name="Google Shape;1294;p60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60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DevOps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296" name="Google Shape;1296;p60"/>
            <p:cNvGrpSpPr/>
            <p:nvPr/>
          </p:nvGrpSpPr>
          <p:grpSpPr>
            <a:xfrm>
              <a:off x="10813475" y="3191913"/>
              <a:ext cx="1163400" cy="950200"/>
              <a:chOff x="6666850" y="5422225"/>
              <a:chExt cx="1163400" cy="950200"/>
            </a:xfrm>
          </p:grpSpPr>
          <p:sp>
            <p:nvSpPr>
              <p:cNvPr id="1297" name="Google Shape;1297;p60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60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Etc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299" name="Google Shape;1299;p60"/>
            <p:cNvGrpSpPr/>
            <p:nvPr/>
          </p:nvGrpSpPr>
          <p:grpSpPr>
            <a:xfrm>
              <a:off x="9720400" y="3629525"/>
              <a:ext cx="1163400" cy="1131400"/>
              <a:chOff x="6666850" y="5422225"/>
              <a:chExt cx="1163400" cy="1131400"/>
            </a:xfrm>
          </p:grpSpPr>
          <p:sp>
            <p:nvSpPr>
              <p:cNvPr id="1300" name="Google Shape;1300;p60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60"/>
              <p:cNvSpPr txBox="1"/>
              <p:nvPr/>
            </p:nvSpPr>
            <p:spPr>
              <a:xfrm>
                <a:off x="6666850" y="5974925"/>
                <a:ext cx="1163400" cy="57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Release QA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</p:grpSp>
      <p:cxnSp>
        <p:nvCxnSpPr>
          <p:cNvPr id="1302" name="Google Shape;1302;p60"/>
          <p:cNvCxnSpPr>
            <a:stCxn id="1272" idx="4"/>
            <a:endCxn id="1285" idx="0"/>
          </p:cNvCxnSpPr>
          <p:nvPr/>
        </p:nvCxnSpPr>
        <p:spPr>
          <a:xfrm flipH="1" rot="-5400000">
            <a:off x="7300519" y="-490453"/>
            <a:ext cx="627000" cy="47592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303" name="Google Shape;1303;p60"/>
          <p:cNvGrpSpPr/>
          <p:nvPr/>
        </p:nvGrpSpPr>
        <p:grpSpPr>
          <a:xfrm>
            <a:off x="3435743" y="2673988"/>
            <a:ext cx="2598295" cy="1062300"/>
            <a:chOff x="5483780" y="1819263"/>
            <a:chExt cx="2598295" cy="1062300"/>
          </a:xfrm>
        </p:grpSpPr>
        <p:sp>
          <p:nvSpPr>
            <p:cNvPr id="1304" name="Google Shape;1304;p60"/>
            <p:cNvSpPr txBox="1"/>
            <p:nvPr/>
          </p:nvSpPr>
          <p:spPr>
            <a:xfrm>
              <a:off x="6390075" y="1819263"/>
              <a:ext cx="1692000" cy="10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/>
                <a:t>Product Staff</a:t>
              </a:r>
              <a:endParaRPr b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Lead Designer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Lead Programmer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</a:rPr>
                <a:t>Lead Producer</a:t>
              </a:r>
              <a:endParaRPr b="1"/>
            </a:p>
          </p:txBody>
        </p:sp>
        <p:grpSp>
          <p:nvGrpSpPr>
            <p:cNvPr id="1305" name="Google Shape;1305;p60"/>
            <p:cNvGrpSpPr/>
            <p:nvPr/>
          </p:nvGrpSpPr>
          <p:grpSpPr>
            <a:xfrm>
              <a:off x="5483780" y="2272557"/>
              <a:ext cx="906300" cy="302100"/>
              <a:chOff x="5535655" y="2063582"/>
              <a:chExt cx="906300" cy="302100"/>
            </a:xfrm>
          </p:grpSpPr>
          <p:sp>
            <p:nvSpPr>
              <p:cNvPr id="1267" name="Google Shape;1267;p60"/>
              <p:cNvSpPr/>
              <p:nvPr/>
            </p:nvSpPr>
            <p:spPr>
              <a:xfrm>
                <a:off x="55356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60"/>
              <p:cNvSpPr/>
              <p:nvPr/>
            </p:nvSpPr>
            <p:spPr>
              <a:xfrm>
                <a:off x="58377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60"/>
              <p:cNvSpPr/>
              <p:nvPr/>
            </p:nvSpPr>
            <p:spPr>
              <a:xfrm>
                <a:off x="6139855" y="2063582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06" name="Google Shape;1306;p60"/>
          <p:cNvSpPr/>
          <p:nvPr/>
        </p:nvSpPr>
        <p:spPr>
          <a:xfrm>
            <a:off x="3312375" y="2343725"/>
            <a:ext cx="2748300" cy="1610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61"/>
          <p:cNvSpPr/>
          <p:nvPr/>
        </p:nvSpPr>
        <p:spPr>
          <a:xfrm>
            <a:off x="217400" y="3269475"/>
            <a:ext cx="4392000" cy="29490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312" name="Google Shape;1312;p61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Staff vs line: the secret weapon</a:t>
            </a:r>
            <a:endParaRPr/>
          </a:p>
        </p:txBody>
      </p:sp>
      <p:sp>
        <p:nvSpPr>
          <p:cNvPr id="1313" name="Google Shape;1313;p61"/>
          <p:cNvSpPr txBox="1"/>
          <p:nvPr/>
        </p:nvSpPr>
        <p:spPr>
          <a:xfrm>
            <a:off x="5221500" y="3509925"/>
            <a:ext cx="17490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/>
              <a:t>Line roles</a:t>
            </a:r>
            <a:endParaRPr i="1" sz="1800"/>
          </a:p>
        </p:txBody>
      </p:sp>
      <p:grpSp>
        <p:nvGrpSpPr>
          <p:cNvPr id="1314" name="Google Shape;1314;p61"/>
          <p:cNvGrpSpPr/>
          <p:nvPr/>
        </p:nvGrpSpPr>
        <p:grpSpPr>
          <a:xfrm>
            <a:off x="465759" y="4443885"/>
            <a:ext cx="1173143" cy="1493265"/>
            <a:chOff x="2200934" y="4418910"/>
            <a:chExt cx="1173143" cy="1493265"/>
          </a:xfrm>
        </p:grpSpPr>
        <p:sp>
          <p:nvSpPr>
            <p:cNvPr id="1315" name="Google Shape;1315;p61"/>
            <p:cNvSpPr/>
            <p:nvPr/>
          </p:nvSpPr>
          <p:spPr>
            <a:xfrm>
              <a:off x="2288377" y="5322375"/>
              <a:ext cx="10857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Product</a:t>
              </a:r>
              <a:endParaRPr sz="1800"/>
            </a:p>
          </p:txBody>
        </p:sp>
        <p:sp>
          <p:nvSpPr>
            <p:cNvPr id="1316" name="Google Shape;1316;p61"/>
            <p:cNvSpPr/>
            <p:nvPr/>
          </p:nvSpPr>
          <p:spPr>
            <a:xfrm rot="4112796">
              <a:off x="2199118" y="4596173"/>
              <a:ext cx="706231" cy="47737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7" name="Google Shape;1317;p61"/>
          <p:cNvSpPr txBox="1"/>
          <p:nvPr/>
        </p:nvSpPr>
        <p:spPr>
          <a:xfrm>
            <a:off x="5169125" y="2147750"/>
            <a:ext cx="20487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/>
              <a:t>Staff roles</a:t>
            </a:r>
            <a:endParaRPr i="1" sz="1800"/>
          </a:p>
        </p:txBody>
      </p:sp>
      <p:grpSp>
        <p:nvGrpSpPr>
          <p:cNvPr id="1318" name="Google Shape;1318;p61"/>
          <p:cNvGrpSpPr/>
          <p:nvPr/>
        </p:nvGrpSpPr>
        <p:grpSpPr>
          <a:xfrm>
            <a:off x="315925" y="3423625"/>
            <a:ext cx="1103711" cy="915600"/>
            <a:chOff x="315925" y="3423625"/>
            <a:chExt cx="1103711" cy="915600"/>
          </a:xfrm>
        </p:grpSpPr>
        <p:sp>
          <p:nvSpPr>
            <p:cNvPr id="1319" name="Google Shape;1319;p61"/>
            <p:cNvSpPr/>
            <p:nvPr/>
          </p:nvSpPr>
          <p:spPr>
            <a:xfrm>
              <a:off x="643675" y="3423625"/>
              <a:ext cx="448200" cy="4482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20" name="Google Shape;1320;p61"/>
            <p:cNvCxnSpPr>
              <a:stCxn id="1319" idx="4"/>
              <a:endCxn id="1319" idx="4"/>
            </p:cNvCxnSpPr>
            <p:nvPr/>
          </p:nvCxnSpPr>
          <p:spPr>
            <a:xfrm>
              <a:off x="867775" y="3871825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21" name="Google Shape;1321;p61"/>
            <p:cNvSpPr/>
            <p:nvPr/>
          </p:nvSpPr>
          <p:spPr>
            <a:xfrm>
              <a:off x="315925" y="40632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61"/>
            <p:cNvSpPr/>
            <p:nvPr/>
          </p:nvSpPr>
          <p:spPr>
            <a:xfrm>
              <a:off x="591829" y="40632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61"/>
            <p:cNvSpPr/>
            <p:nvPr/>
          </p:nvSpPr>
          <p:spPr>
            <a:xfrm>
              <a:off x="867732" y="40632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61"/>
            <p:cNvSpPr/>
            <p:nvPr/>
          </p:nvSpPr>
          <p:spPr>
            <a:xfrm>
              <a:off x="1143636" y="40632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25" name="Google Shape;1325;p61"/>
            <p:cNvCxnSpPr>
              <a:stCxn id="1319" idx="4"/>
              <a:endCxn id="1321" idx="0"/>
            </p:cNvCxnSpPr>
            <p:nvPr/>
          </p:nvCxnSpPr>
          <p:spPr>
            <a:xfrm flipH="1">
              <a:off x="453775" y="3871825"/>
              <a:ext cx="414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6" name="Google Shape;1326;p61"/>
            <p:cNvCxnSpPr>
              <a:endCxn id="1322" idx="0"/>
            </p:cNvCxnSpPr>
            <p:nvPr/>
          </p:nvCxnSpPr>
          <p:spPr>
            <a:xfrm flipH="1">
              <a:off x="729829" y="3871825"/>
              <a:ext cx="138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7" name="Google Shape;1327;p61"/>
            <p:cNvCxnSpPr>
              <a:stCxn id="1319" idx="4"/>
              <a:endCxn id="1323" idx="0"/>
            </p:cNvCxnSpPr>
            <p:nvPr/>
          </p:nvCxnSpPr>
          <p:spPr>
            <a:xfrm>
              <a:off x="867775" y="3871825"/>
              <a:ext cx="138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8" name="Google Shape;1328;p61"/>
            <p:cNvCxnSpPr>
              <a:stCxn id="1319" idx="4"/>
              <a:endCxn id="1324" idx="0"/>
            </p:cNvCxnSpPr>
            <p:nvPr/>
          </p:nvCxnSpPr>
          <p:spPr>
            <a:xfrm>
              <a:off x="867775" y="3871825"/>
              <a:ext cx="414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329" name="Google Shape;1329;p61"/>
          <p:cNvGrpSpPr/>
          <p:nvPr/>
        </p:nvGrpSpPr>
        <p:grpSpPr>
          <a:xfrm>
            <a:off x="1695425" y="3414025"/>
            <a:ext cx="1103711" cy="915600"/>
            <a:chOff x="1695425" y="3414025"/>
            <a:chExt cx="1103711" cy="915600"/>
          </a:xfrm>
        </p:grpSpPr>
        <p:sp>
          <p:nvSpPr>
            <p:cNvPr id="1330" name="Google Shape;1330;p61"/>
            <p:cNvSpPr/>
            <p:nvPr/>
          </p:nvSpPr>
          <p:spPr>
            <a:xfrm>
              <a:off x="2023175" y="3414025"/>
              <a:ext cx="448200" cy="4482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31" name="Google Shape;1331;p61"/>
            <p:cNvCxnSpPr>
              <a:stCxn id="1330" idx="4"/>
              <a:endCxn id="1330" idx="4"/>
            </p:cNvCxnSpPr>
            <p:nvPr/>
          </p:nvCxnSpPr>
          <p:spPr>
            <a:xfrm>
              <a:off x="2247275" y="3862225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32" name="Google Shape;1332;p61"/>
            <p:cNvSpPr/>
            <p:nvPr/>
          </p:nvSpPr>
          <p:spPr>
            <a:xfrm>
              <a:off x="1695425" y="40536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61"/>
            <p:cNvSpPr/>
            <p:nvPr/>
          </p:nvSpPr>
          <p:spPr>
            <a:xfrm>
              <a:off x="1971329" y="40536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61"/>
            <p:cNvSpPr/>
            <p:nvPr/>
          </p:nvSpPr>
          <p:spPr>
            <a:xfrm>
              <a:off x="2247232" y="40536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61"/>
            <p:cNvSpPr/>
            <p:nvPr/>
          </p:nvSpPr>
          <p:spPr>
            <a:xfrm>
              <a:off x="2523136" y="40536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36" name="Google Shape;1336;p61"/>
            <p:cNvCxnSpPr>
              <a:stCxn id="1330" idx="4"/>
              <a:endCxn id="1332" idx="0"/>
            </p:cNvCxnSpPr>
            <p:nvPr/>
          </p:nvCxnSpPr>
          <p:spPr>
            <a:xfrm flipH="1">
              <a:off x="1833275" y="3862225"/>
              <a:ext cx="414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7" name="Google Shape;1337;p61"/>
            <p:cNvCxnSpPr>
              <a:endCxn id="1333" idx="0"/>
            </p:cNvCxnSpPr>
            <p:nvPr/>
          </p:nvCxnSpPr>
          <p:spPr>
            <a:xfrm flipH="1">
              <a:off x="2109329" y="3862225"/>
              <a:ext cx="138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8" name="Google Shape;1338;p61"/>
            <p:cNvCxnSpPr>
              <a:stCxn id="1330" idx="4"/>
              <a:endCxn id="1334" idx="0"/>
            </p:cNvCxnSpPr>
            <p:nvPr/>
          </p:nvCxnSpPr>
          <p:spPr>
            <a:xfrm>
              <a:off x="2247275" y="3862225"/>
              <a:ext cx="138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9" name="Google Shape;1339;p61"/>
            <p:cNvCxnSpPr>
              <a:stCxn id="1330" idx="4"/>
              <a:endCxn id="1335" idx="0"/>
            </p:cNvCxnSpPr>
            <p:nvPr/>
          </p:nvCxnSpPr>
          <p:spPr>
            <a:xfrm>
              <a:off x="2247275" y="3862225"/>
              <a:ext cx="414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340" name="Google Shape;1340;p61"/>
          <p:cNvGrpSpPr/>
          <p:nvPr/>
        </p:nvGrpSpPr>
        <p:grpSpPr>
          <a:xfrm>
            <a:off x="3015025" y="3414025"/>
            <a:ext cx="1103711" cy="915600"/>
            <a:chOff x="1695425" y="3414025"/>
            <a:chExt cx="1103711" cy="915600"/>
          </a:xfrm>
        </p:grpSpPr>
        <p:sp>
          <p:nvSpPr>
            <p:cNvPr id="1341" name="Google Shape;1341;p61"/>
            <p:cNvSpPr/>
            <p:nvPr/>
          </p:nvSpPr>
          <p:spPr>
            <a:xfrm>
              <a:off x="2023175" y="3414025"/>
              <a:ext cx="448200" cy="4482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42" name="Google Shape;1342;p61"/>
            <p:cNvCxnSpPr>
              <a:stCxn id="1341" idx="4"/>
              <a:endCxn id="1341" idx="4"/>
            </p:cNvCxnSpPr>
            <p:nvPr/>
          </p:nvCxnSpPr>
          <p:spPr>
            <a:xfrm>
              <a:off x="2247275" y="3862225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43" name="Google Shape;1343;p61"/>
            <p:cNvSpPr/>
            <p:nvPr/>
          </p:nvSpPr>
          <p:spPr>
            <a:xfrm>
              <a:off x="1695425" y="40536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61"/>
            <p:cNvSpPr/>
            <p:nvPr/>
          </p:nvSpPr>
          <p:spPr>
            <a:xfrm>
              <a:off x="1971329" y="40536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61"/>
            <p:cNvSpPr/>
            <p:nvPr/>
          </p:nvSpPr>
          <p:spPr>
            <a:xfrm>
              <a:off x="2247232" y="40536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61"/>
            <p:cNvSpPr/>
            <p:nvPr/>
          </p:nvSpPr>
          <p:spPr>
            <a:xfrm>
              <a:off x="2523136" y="4053625"/>
              <a:ext cx="276000" cy="2760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47" name="Google Shape;1347;p61"/>
            <p:cNvCxnSpPr>
              <a:stCxn id="1341" idx="4"/>
              <a:endCxn id="1343" idx="0"/>
            </p:cNvCxnSpPr>
            <p:nvPr/>
          </p:nvCxnSpPr>
          <p:spPr>
            <a:xfrm flipH="1">
              <a:off x="1833275" y="3862225"/>
              <a:ext cx="414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8" name="Google Shape;1348;p61"/>
            <p:cNvCxnSpPr>
              <a:endCxn id="1344" idx="0"/>
            </p:cNvCxnSpPr>
            <p:nvPr/>
          </p:nvCxnSpPr>
          <p:spPr>
            <a:xfrm flipH="1">
              <a:off x="2109329" y="3862225"/>
              <a:ext cx="138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9" name="Google Shape;1349;p61"/>
            <p:cNvCxnSpPr>
              <a:stCxn id="1341" idx="4"/>
              <a:endCxn id="1345" idx="0"/>
            </p:cNvCxnSpPr>
            <p:nvPr/>
          </p:nvCxnSpPr>
          <p:spPr>
            <a:xfrm>
              <a:off x="2247275" y="3862225"/>
              <a:ext cx="138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50" name="Google Shape;1350;p61"/>
            <p:cNvCxnSpPr>
              <a:stCxn id="1341" idx="4"/>
              <a:endCxn id="1346" idx="0"/>
            </p:cNvCxnSpPr>
            <p:nvPr/>
          </p:nvCxnSpPr>
          <p:spPr>
            <a:xfrm>
              <a:off x="2247275" y="3862225"/>
              <a:ext cx="414000" cy="191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351" name="Google Shape;1351;p61"/>
          <p:cNvGrpSpPr/>
          <p:nvPr/>
        </p:nvGrpSpPr>
        <p:grpSpPr>
          <a:xfrm>
            <a:off x="1841884" y="4508835"/>
            <a:ext cx="1173143" cy="1493265"/>
            <a:chOff x="2200934" y="4418910"/>
            <a:chExt cx="1173143" cy="1493265"/>
          </a:xfrm>
        </p:grpSpPr>
        <p:sp>
          <p:nvSpPr>
            <p:cNvPr id="1352" name="Google Shape;1352;p61"/>
            <p:cNvSpPr/>
            <p:nvPr/>
          </p:nvSpPr>
          <p:spPr>
            <a:xfrm>
              <a:off x="2288377" y="5322375"/>
              <a:ext cx="10857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Product</a:t>
              </a:r>
              <a:endParaRPr sz="1800"/>
            </a:p>
          </p:txBody>
        </p:sp>
        <p:sp>
          <p:nvSpPr>
            <p:cNvPr id="1353" name="Google Shape;1353;p61"/>
            <p:cNvSpPr/>
            <p:nvPr/>
          </p:nvSpPr>
          <p:spPr>
            <a:xfrm rot="4112796">
              <a:off x="2199118" y="4596173"/>
              <a:ext cx="706231" cy="47737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4" name="Google Shape;1354;p61"/>
          <p:cNvGrpSpPr/>
          <p:nvPr/>
        </p:nvGrpSpPr>
        <p:grpSpPr>
          <a:xfrm>
            <a:off x="3218009" y="4508835"/>
            <a:ext cx="1173143" cy="1493265"/>
            <a:chOff x="2200934" y="4418910"/>
            <a:chExt cx="1173143" cy="1493265"/>
          </a:xfrm>
        </p:grpSpPr>
        <p:sp>
          <p:nvSpPr>
            <p:cNvPr id="1355" name="Google Shape;1355;p61"/>
            <p:cNvSpPr/>
            <p:nvPr/>
          </p:nvSpPr>
          <p:spPr>
            <a:xfrm>
              <a:off x="2288377" y="5322375"/>
              <a:ext cx="10857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Product</a:t>
              </a:r>
              <a:endParaRPr sz="1800"/>
            </a:p>
          </p:txBody>
        </p:sp>
        <p:sp>
          <p:nvSpPr>
            <p:cNvPr id="1356" name="Google Shape;1356;p61"/>
            <p:cNvSpPr/>
            <p:nvPr/>
          </p:nvSpPr>
          <p:spPr>
            <a:xfrm rot="4112796">
              <a:off x="2199118" y="4596173"/>
              <a:ext cx="706231" cy="47737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7" name="Google Shape;1357;p61"/>
          <p:cNvGrpSpPr/>
          <p:nvPr/>
        </p:nvGrpSpPr>
        <p:grpSpPr>
          <a:xfrm>
            <a:off x="3015025" y="2019550"/>
            <a:ext cx="2048700" cy="915600"/>
            <a:chOff x="3015025" y="1907125"/>
            <a:chExt cx="2048700" cy="915600"/>
          </a:xfrm>
        </p:grpSpPr>
        <p:sp>
          <p:nvSpPr>
            <p:cNvPr id="1358" name="Google Shape;1358;p61"/>
            <p:cNvSpPr/>
            <p:nvPr/>
          </p:nvSpPr>
          <p:spPr>
            <a:xfrm>
              <a:off x="3015025" y="1907125"/>
              <a:ext cx="2048700" cy="9156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359" name="Google Shape;1359;p61"/>
            <p:cNvSpPr/>
            <p:nvPr/>
          </p:nvSpPr>
          <p:spPr>
            <a:xfrm>
              <a:off x="3153850" y="2161088"/>
              <a:ext cx="448200" cy="4482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>
              <a:off x="3780950" y="2160413"/>
              <a:ext cx="448200" cy="4482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>
              <a:off x="4408050" y="2161088"/>
              <a:ext cx="448200" cy="4482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2" name="Google Shape;1362;p61"/>
          <p:cNvSpPr/>
          <p:nvPr/>
        </p:nvSpPr>
        <p:spPr>
          <a:xfrm>
            <a:off x="2023175" y="1224600"/>
            <a:ext cx="448200" cy="448200"/>
          </a:xfrm>
          <a:prstGeom prst="smileyFace">
            <a:avLst>
              <a:gd fmla="val 4653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3" name="Google Shape;1363;p61"/>
          <p:cNvCxnSpPr>
            <a:stCxn id="1362" idx="4"/>
            <a:endCxn id="1319" idx="0"/>
          </p:cNvCxnSpPr>
          <p:nvPr/>
        </p:nvCxnSpPr>
        <p:spPr>
          <a:xfrm rot="5400000">
            <a:off x="682175" y="1858500"/>
            <a:ext cx="1750800" cy="1379400"/>
          </a:xfrm>
          <a:prstGeom prst="bentConnector3">
            <a:avLst>
              <a:gd fmla="val 7769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4" name="Google Shape;1364;p61"/>
          <p:cNvCxnSpPr>
            <a:stCxn id="1362" idx="4"/>
            <a:endCxn id="1330" idx="0"/>
          </p:cNvCxnSpPr>
          <p:nvPr/>
        </p:nvCxnSpPr>
        <p:spPr>
          <a:xfrm flipH="1" rot="-5400000">
            <a:off x="1376975" y="2543100"/>
            <a:ext cx="1741200" cy="600"/>
          </a:xfrm>
          <a:prstGeom prst="bentConnector3">
            <a:avLst>
              <a:gd fmla="val 50001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5" name="Google Shape;1365;p61"/>
          <p:cNvCxnSpPr>
            <a:stCxn id="1362" idx="4"/>
            <a:endCxn id="1341" idx="0"/>
          </p:cNvCxnSpPr>
          <p:nvPr/>
        </p:nvCxnSpPr>
        <p:spPr>
          <a:xfrm flipH="1" rot="-5400000">
            <a:off x="2036525" y="1883550"/>
            <a:ext cx="1741200" cy="1319700"/>
          </a:xfrm>
          <a:prstGeom prst="bentConnector3">
            <a:avLst>
              <a:gd fmla="val 7811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6" name="Google Shape;1366;p61"/>
          <p:cNvCxnSpPr>
            <a:stCxn id="1362" idx="4"/>
            <a:endCxn id="1359" idx="0"/>
          </p:cNvCxnSpPr>
          <p:nvPr/>
        </p:nvCxnSpPr>
        <p:spPr>
          <a:xfrm flipH="1" rot="-5400000">
            <a:off x="2512325" y="1407750"/>
            <a:ext cx="600600" cy="1130700"/>
          </a:xfrm>
          <a:prstGeom prst="bentConnector3">
            <a:avLst>
              <a:gd fmla="val 3096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7" name="Google Shape;1367;p61"/>
          <p:cNvCxnSpPr>
            <a:stCxn id="1362" idx="4"/>
            <a:endCxn id="1360" idx="0"/>
          </p:cNvCxnSpPr>
          <p:nvPr/>
        </p:nvCxnSpPr>
        <p:spPr>
          <a:xfrm flipH="1" rot="-5400000">
            <a:off x="2826125" y="1093950"/>
            <a:ext cx="600000" cy="1757700"/>
          </a:xfrm>
          <a:prstGeom prst="bentConnector3">
            <a:avLst>
              <a:gd fmla="val 30996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8" name="Google Shape;1368;p61"/>
          <p:cNvCxnSpPr>
            <a:stCxn id="1362" idx="4"/>
            <a:endCxn id="1361" idx="0"/>
          </p:cNvCxnSpPr>
          <p:nvPr/>
        </p:nvCxnSpPr>
        <p:spPr>
          <a:xfrm flipH="1" rot="-5400000">
            <a:off x="3139475" y="780600"/>
            <a:ext cx="600600" cy="2385000"/>
          </a:xfrm>
          <a:prstGeom prst="bentConnector3">
            <a:avLst>
              <a:gd fmla="val 3096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69" name="Google Shape;1369;p61"/>
          <p:cNvSpPr/>
          <p:nvPr/>
        </p:nvSpPr>
        <p:spPr>
          <a:xfrm rot="8277228">
            <a:off x="2452240" y="2967537"/>
            <a:ext cx="909770" cy="35006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61"/>
          <p:cNvSpPr/>
          <p:nvPr/>
        </p:nvSpPr>
        <p:spPr>
          <a:xfrm rot="-8759732">
            <a:off x="2267433" y="1897234"/>
            <a:ext cx="909777" cy="3500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61"/>
          <p:cNvSpPr txBox="1"/>
          <p:nvPr/>
        </p:nvSpPr>
        <p:spPr>
          <a:xfrm>
            <a:off x="6533250" y="1224600"/>
            <a:ext cx="5443800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Great for leveraging senior contributors w/o converting to people-management roles</a:t>
            </a:r>
            <a:br>
              <a:rPr lang="en-US" sz="2400">
                <a:solidFill>
                  <a:schemeClr val="dk1"/>
                </a:solidFill>
              </a:rPr>
            </a:b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-US" sz="2400">
                <a:solidFill>
                  <a:schemeClr val="dk1"/>
                </a:solidFill>
              </a:rPr>
              <a:t>Line:</a:t>
            </a:r>
            <a:r>
              <a:rPr lang="en-US" sz="2400">
                <a:solidFill>
                  <a:schemeClr val="dk1"/>
                </a:solidFill>
              </a:rPr>
              <a:t> directly works on shipping product</a:t>
            </a:r>
            <a:br>
              <a:rPr lang="en-US" sz="2400">
                <a:solidFill>
                  <a:schemeClr val="dk1"/>
                </a:solidFill>
              </a:rPr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-US" sz="2400"/>
              <a:t>Staff:</a:t>
            </a:r>
            <a:r>
              <a:rPr lang="en-US" sz="2400"/>
              <a:t> supports </a:t>
            </a:r>
            <a:r>
              <a:rPr lang="en-US" sz="2400"/>
              <a:t>team leads </a:t>
            </a:r>
            <a:r>
              <a:rPr lang="en-US" sz="2400"/>
              <a:t>w/specialized advice and work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Staff has limited direct authority: </a:t>
            </a:r>
            <a:r>
              <a:rPr i="1" lang="en-US" sz="2400"/>
              <a:t>tension will exist b/w staff and line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Examples: architect, lead designer, marketing, scheduling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62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BISim org structure - 2018</a:t>
            </a:r>
            <a:endParaRPr/>
          </a:p>
        </p:txBody>
      </p:sp>
      <p:grpSp>
        <p:nvGrpSpPr>
          <p:cNvPr id="1377" name="Google Shape;1377;p62"/>
          <p:cNvGrpSpPr/>
          <p:nvPr/>
        </p:nvGrpSpPr>
        <p:grpSpPr>
          <a:xfrm>
            <a:off x="429450" y="2154238"/>
            <a:ext cx="5604588" cy="4137000"/>
            <a:chOff x="3021900" y="1759825"/>
            <a:chExt cx="5604588" cy="4137000"/>
          </a:xfrm>
        </p:grpSpPr>
        <p:sp>
          <p:nvSpPr>
            <p:cNvPr id="1378" name="Google Shape;1378;p62"/>
            <p:cNvSpPr/>
            <p:nvPr/>
          </p:nvSpPr>
          <p:spPr>
            <a:xfrm>
              <a:off x="3021900" y="1759825"/>
              <a:ext cx="5521500" cy="4137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79" name="Google Shape;1379;p62"/>
            <p:cNvPicPr preferRelativeResize="0"/>
            <p:nvPr/>
          </p:nvPicPr>
          <p:blipFill rotWithShape="1">
            <a:blip r:embed="rId3">
              <a:alphaModFix/>
            </a:blip>
            <a:srcRect b="7841" l="7541" r="8853" t="10472"/>
            <a:stretch/>
          </p:blipFill>
          <p:spPr>
            <a:xfrm>
              <a:off x="3103075" y="1931262"/>
              <a:ext cx="801384" cy="703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62"/>
            <p:cNvGrpSpPr/>
            <p:nvPr/>
          </p:nvGrpSpPr>
          <p:grpSpPr>
            <a:xfrm>
              <a:off x="3103075" y="3415086"/>
              <a:ext cx="1912800" cy="2481727"/>
              <a:chOff x="2645088" y="4560748"/>
              <a:chExt cx="1912800" cy="2481727"/>
            </a:xfrm>
          </p:grpSpPr>
          <p:grpSp>
            <p:nvGrpSpPr>
              <p:cNvPr id="1381" name="Google Shape;1381;p62"/>
              <p:cNvGrpSpPr/>
              <p:nvPr/>
            </p:nvGrpSpPr>
            <p:grpSpPr>
              <a:xfrm>
                <a:off x="3029063" y="4560748"/>
                <a:ext cx="801386" cy="1227655"/>
                <a:chOff x="3029063" y="4560748"/>
                <a:chExt cx="801386" cy="1227655"/>
              </a:xfrm>
            </p:grpSpPr>
            <p:grpSp>
              <p:nvGrpSpPr>
                <p:cNvPr id="1382" name="Google Shape;1382;p62"/>
                <p:cNvGrpSpPr/>
                <p:nvPr/>
              </p:nvGrpSpPr>
              <p:grpSpPr>
                <a:xfrm>
                  <a:off x="3029063" y="4560748"/>
                  <a:ext cx="598471" cy="1062415"/>
                  <a:chOff x="3302200" y="4236650"/>
                  <a:chExt cx="898200" cy="1594500"/>
                </a:xfrm>
              </p:grpSpPr>
              <p:sp>
                <p:nvSpPr>
                  <p:cNvPr id="1383" name="Google Shape;1383;p62"/>
                  <p:cNvSpPr/>
                  <p:nvPr/>
                </p:nvSpPr>
                <p:spPr>
                  <a:xfrm>
                    <a:off x="3302200" y="4236650"/>
                    <a:ext cx="898200" cy="1594500"/>
                  </a:xfrm>
                  <a:prstGeom prst="can">
                    <a:avLst>
                      <a:gd fmla="val 14952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84" name="Google Shape;1384;p62"/>
                  <p:cNvSpPr/>
                  <p:nvPr/>
                </p:nvSpPr>
                <p:spPr>
                  <a:xfrm>
                    <a:off x="3531213" y="438530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B6D7A8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385" name="Google Shape;1385;p62"/>
                  <p:cNvGrpSpPr/>
                  <p:nvPr/>
                </p:nvGrpSpPr>
                <p:grpSpPr>
                  <a:xfrm>
                    <a:off x="3432425" y="466336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386" name="Google Shape;1386;p62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7" name="Google Shape;1387;p62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88" name="Google Shape;1388;p62"/>
                  <p:cNvGrpSpPr/>
                  <p:nvPr/>
                </p:nvGrpSpPr>
                <p:grpSpPr>
                  <a:xfrm>
                    <a:off x="3432438" y="496401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389" name="Google Shape;1389;p62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0" name="Google Shape;1390;p62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91" name="Google Shape;1391;p62"/>
                  <p:cNvGrpSpPr/>
                  <p:nvPr/>
                </p:nvGrpSpPr>
                <p:grpSpPr>
                  <a:xfrm>
                    <a:off x="3425713" y="5285338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392" name="Google Shape;1392;p62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3" name="Google Shape;1393;p62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394" name="Google Shape;1394;p62"/>
                <p:cNvGrpSpPr/>
                <p:nvPr/>
              </p:nvGrpSpPr>
              <p:grpSpPr>
                <a:xfrm>
                  <a:off x="3126206" y="4631975"/>
                  <a:ext cx="598471" cy="1062415"/>
                  <a:chOff x="3302200" y="4236650"/>
                  <a:chExt cx="898200" cy="1594500"/>
                </a:xfrm>
              </p:grpSpPr>
              <p:sp>
                <p:nvSpPr>
                  <p:cNvPr id="1395" name="Google Shape;1395;p62"/>
                  <p:cNvSpPr/>
                  <p:nvPr/>
                </p:nvSpPr>
                <p:spPr>
                  <a:xfrm>
                    <a:off x="3302200" y="4236650"/>
                    <a:ext cx="898200" cy="1594500"/>
                  </a:xfrm>
                  <a:prstGeom prst="can">
                    <a:avLst>
                      <a:gd fmla="val 14952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96" name="Google Shape;1396;p62"/>
                  <p:cNvSpPr/>
                  <p:nvPr/>
                </p:nvSpPr>
                <p:spPr>
                  <a:xfrm>
                    <a:off x="3531213" y="438530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B6D7A8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397" name="Google Shape;1397;p62"/>
                  <p:cNvGrpSpPr/>
                  <p:nvPr/>
                </p:nvGrpSpPr>
                <p:grpSpPr>
                  <a:xfrm>
                    <a:off x="3432425" y="466336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398" name="Google Shape;1398;p62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9" name="Google Shape;1399;p62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00" name="Google Shape;1400;p62"/>
                  <p:cNvGrpSpPr/>
                  <p:nvPr/>
                </p:nvGrpSpPr>
                <p:grpSpPr>
                  <a:xfrm>
                    <a:off x="3432438" y="496401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401" name="Google Shape;1401;p62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2" name="Google Shape;1402;p62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03" name="Google Shape;1403;p62"/>
                  <p:cNvGrpSpPr/>
                  <p:nvPr/>
                </p:nvGrpSpPr>
                <p:grpSpPr>
                  <a:xfrm>
                    <a:off x="3425713" y="5285338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404" name="Google Shape;1404;p62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5" name="Google Shape;1405;p62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406" name="Google Shape;1406;p62"/>
                <p:cNvGrpSpPr/>
                <p:nvPr/>
              </p:nvGrpSpPr>
              <p:grpSpPr>
                <a:xfrm>
                  <a:off x="3231978" y="4725989"/>
                  <a:ext cx="598471" cy="1062415"/>
                  <a:chOff x="3302200" y="4236650"/>
                  <a:chExt cx="898200" cy="1594500"/>
                </a:xfrm>
              </p:grpSpPr>
              <p:sp>
                <p:nvSpPr>
                  <p:cNvPr id="1407" name="Google Shape;1407;p62"/>
                  <p:cNvSpPr/>
                  <p:nvPr/>
                </p:nvSpPr>
                <p:spPr>
                  <a:xfrm>
                    <a:off x="3302200" y="4236650"/>
                    <a:ext cx="898200" cy="1594500"/>
                  </a:xfrm>
                  <a:prstGeom prst="can">
                    <a:avLst>
                      <a:gd fmla="val 14952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08" name="Google Shape;1408;p62"/>
                  <p:cNvSpPr/>
                  <p:nvPr/>
                </p:nvSpPr>
                <p:spPr>
                  <a:xfrm>
                    <a:off x="3531213" y="438530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409" name="Google Shape;1409;p62"/>
                  <p:cNvGrpSpPr/>
                  <p:nvPr/>
                </p:nvGrpSpPr>
                <p:grpSpPr>
                  <a:xfrm>
                    <a:off x="3432425" y="466336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410" name="Google Shape;1410;p62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11" name="Google Shape;1411;p62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12" name="Google Shape;1412;p62"/>
                  <p:cNvGrpSpPr/>
                  <p:nvPr/>
                </p:nvGrpSpPr>
                <p:grpSpPr>
                  <a:xfrm>
                    <a:off x="3432438" y="496401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413" name="Google Shape;1413;p62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14" name="Google Shape;1414;p62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15" name="Google Shape;1415;p62"/>
                  <p:cNvGrpSpPr/>
                  <p:nvPr/>
                </p:nvGrpSpPr>
                <p:grpSpPr>
                  <a:xfrm>
                    <a:off x="3425713" y="5285338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416" name="Google Shape;1416;p62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17" name="Google Shape;1417;p62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418" name="Google Shape;1418;p62"/>
              <p:cNvSpPr txBox="1"/>
              <p:nvPr/>
            </p:nvSpPr>
            <p:spPr>
              <a:xfrm>
                <a:off x="2645088" y="5804075"/>
                <a:ext cx="1912800" cy="12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3x Feature Teams</a:t>
                </a:r>
                <a:endParaRPr b="1"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1x Team Lead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2-3x  Programmers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1-2x Tech. Designers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2x Testers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419" name="Google Shape;1419;p62"/>
            <p:cNvGrpSpPr/>
            <p:nvPr/>
          </p:nvGrpSpPr>
          <p:grpSpPr>
            <a:xfrm>
              <a:off x="5015888" y="3568214"/>
              <a:ext cx="1812000" cy="2175461"/>
              <a:chOff x="5483288" y="5694339"/>
              <a:chExt cx="1812000" cy="2175461"/>
            </a:xfrm>
          </p:grpSpPr>
          <p:sp>
            <p:nvSpPr>
              <p:cNvPr id="1420" name="Google Shape;1420;p62"/>
              <p:cNvSpPr txBox="1"/>
              <p:nvPr/>
            </p:nvSpPr>
            <p:spPr>
              <a:xfrm>
                <a:off x="5483288" y="6807500"/>
                <a:ext cx="1812000" cy="106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Core Engine Team</a:t>
                </a:r>
                <a:endParaRPr b="1"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1x Team Lead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3x  Programmers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1x Tester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  <p:grpSp>
            <p:nvGrpSpPr>
              <p:cNvPr id="1421" name="Google Shape;1421;p62"/>
              <p:cNvGrpSpPr/>
              <p:nvPr/>
            </p:nvGrpSpPr>
            <p:grpSpPr>
              <a:xfrm>
                <a:off x="6015291" y="5694339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422" name="Google Shape;1422;p62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3" name="Google Shape;1423;p62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24" name="Google Shape;1424;p62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425" name="Google Shape;1425;p62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26" name="Google Shape;1426;p62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427" name="Google Shape;1427;p62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428" name="Google Shape;1428;p62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29" name="Google Shape;1429;p62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430" name="Google Shape;1430;p62"/>
            <p:cNvSpPr txBox="1"/>
            <p:nvPr/>
          </p:nvSpPr>
          <p:spPr>
            <a:xfrm>
              <a:off x="6783300" y="3967063"/>
              <a:ext cx="18120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Outsource Lead</a:t>
              </a: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1431" name="Google Shape;1431;p62"/>
            <p:cNvSpPr txBox="1"/>
            <p:nvPr/>
          </p:nvSpPr>
          <p:spPr>
            <a:xfrm>
              <a:off x="6842563" y="4948063"/>
              <a:ext cx="11457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Outsource Teams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>
                  <a:solidFill>
                    <a:srgbClr val="D9D9D9"/>
                  </a:solidFill>
                </a:rPr>
                <a:t>(as needed)</a:t>
              </a:r>
              <a:endParaRPr i="1">
                <a:solidFill>
                  <a:srgbClr val="D9D9D9"/>
                </a:solidFill>
              </a:endParaRPr>
            </a:p>
          </p:txBody>
        </p:sp>
        <p:sp>
          <p:nvSpPr>
            <p:cNvPr id="1432" name="Google Shape;1432;p62"/>
            <p:cNvSpPr/>
            <p:nvPr/>
          </p:nvSpPr>
          <p:spPr>
            <a:xfrm>
              <a:off x="7085738" y="4283187"/>
              <a:ext cx="598500" cy="571500"/>
            </a:xfrm>
            <a:prstGeom prst="can">
              <a:avLst>
                <a:gd fmla="val 14952" name="adj"/>
              </a:avLst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62"/>
            <p:cNvSpPr/>
            <p:nvPr/>
          </p:nvSpPr>
          <p:spPr>
            <a:xfrm>
              <a:off x="7233944" y="3700784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34" name="Google Shape;1434;p62"/>
            <p:cNvGrpSpPr/>
            <p:nvPr/>
          </p:nvGrpSpPr>
          <p:grpSpPr>
            <a:xfrm>
              <a:off x="4654800" y="1808238"/>
              <a:ext cx="1873200" cy="721434"/>
              <a:chOff x="4110375" y="1214663"/>
              <a:chExt cx="1873200" cy="721434"/>
            </a:xfrm>
          </p:grpSpPr>
          <p:sp>
            <p:nvSpPr>
              <p:cNvPr id="1435" name="Google Shape;1435;p62"/>
              <p:cNvSpPr txBox="1"/>
              <p:nvPr/>
            </p:nvSpPr>
            <p:spPr>
              <a:xfrm>
                <a:off x="4110375" y="1214663"/>
                <a:ext cx="1873200" cy="35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/>
                  <a:t>Product Lead </a:t>
                </a:r>
                <a:r>
                  <a:rPr b="1" i="1" lang="en-US"/>
                  <a:t>(me)</a:t>
                </a:r>
                <a:endParaRPr b="1" i="1"/>
              </a:p>
            </p:txBody>
          </p:sp>
          <p:sp>
            <p:nvSpPr>
              <p:cNvPr id="1436" name="Google Shape;1436;p62"/>
              <p:cNvSpPr/>
              <p:nvPr/>
            </p:nvSpPr>
            <p:spPr>
              <a:xfrm>
                <a:off x="4646019" y="1633997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37" name="Google Shape;1437;p62"/>
            <p:cNvGrpSpPr/>
            <p:nvPr/>
          </p:nvGrpSpPr>
          <p:grpSpPr>
            <a:xfrm>
              <a:off x="6028193" y="2279575"/>
              <a:ext cx="2598295" cy="1062300"/>
              <a:chOff x="5483780" y="1819263"/>
              <a:chExt cx="2598295" cy="1062300"/>
            </a:xfrm>
          </p:grpSpPr>
          <p:sp>
            <p:nvSpPr>
              <p:cNvPr id="1438" name="Google Shape;1438;p62"/>
              <p:cNvSpPr txBox="1"/>
              <p:nvPr/>
            </p:nvSpPr>
            <p:spPr>
              <a:xfrm>
                <a:off x="6390075" y="1819263"/>
                <a:ext cx="1692000" cy="106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Product Staff</a:t>
                </a:r>
                <a:endParaRPr b="1"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Lead Designer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Lead Programmer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Lead Producer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  <p:grpSp>
            <p:nvGrpSpPr>
              <p:cNvPr id="1439" name="Google Shape;1439;p62"/>
              <p:cNvGrpSpPr/>
              <p:nvPr/>
            </p:nvGrpSpPr>
            <p:grpSpPr>
              <a:xfrm>
                <a:off x="5483780" y="2272557"/>
                <a:ext cx="906300" cy="302100"/>
                <a:chOff x="5535655" y="2063582"/>
                <a:chExt cx="906300" cy="302100"/>
              </a:xfrm>
            </p:grpSpPr>
            <p:sp>
              <p:nvSpPr>
                <p:cNvPr id="1440" name="Google Shape;1440;p62"/>
                <p:cNvSpPr/>
                <p:nvPr/>
              </p:nvSpPr>
              <p:spPr>
                <a:xfrm>
                  <a:off x="5535655" y="2063582"/>
                  <a:ext cx="302100" cy="3021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1" name="Google Shape;1441;p62"/>
                <p:cNvSpPr/>
                <p:nvPr/>
              </p:nvSpPr>
              <p:spPr>
                <a:xfrm>
                  <a:off x="5837755" y="2063582"/>
                  <a:ext cx="302100" cy="3021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2" name="Google Shape;1442;p62"/>
                <p:cNvSpPr/>
                <p:nvPr/>
              </p:nvSpPr>
              <p:spPr>
                <a:xfrm>
                  <a:off x="6139855" y="2063582"/>
                  <a:ext cx="302100" cy="3021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cxnSp>
          <p:nvCxnSpPr>
            <p:cNvPr id="1443" name="Google Shape;1443;p62"/>
            <p:cNvCxnSpPr>
              <a:stCxn id="1436" idx="4"/>
              <a:endCxn id="1395" idx="1"/>
            </p:cNvCxnSpPr>
            <p:nvPr/>
          </p:nvCxnSpPr>
          <p:spPr>
            <a:xfrm rot="5400000">
              <a:off x="4134144" y="2279022"/>
              <a:ext cx="956700" cy="1458000"/>
            </a:xfrm>
            <a:prstGeom prst="bentConnector3">
              <a:avLst>
                <a:gd fmla="val 94275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4" name="Google Shape;1444;p62"/>
            <p:cNvCxnSpPr>
              <a:stCxn id="1436" idx="4"/>
              <a:endCxn id="1440" idx="0"/>
            </p:cNvCxnSpPr>
            <p:nvPr/>
          </p:nvCxnSpPr>
          <p:spPr>
            <a:xfrm flipH="1" rot="-5400000">
              <a:off x="5658744" y="2212422"/>
              <a:ext cx="203100" cy="837600"/>
            </a:xfrm>
            <a:prstGeom prst="bentConnector3">
              <a:avLst>
                <a:gd fmla="val 50024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5" name="Google Shape;1445;p62"/>
            <p:cNvCxnSpPr>
              <a:stCxn id="1436" idx="4"/>
              <a:endCxn id="1441" idx="0"/>
            </p:cNvCxnSpPr>
            <p:nvPr/>
          </p:nvCxnSpPr>
          <p:spPr>
            <a:xfrm flipH="1" rot="-5400000">
              <a:off x="5809794" y="2061372"/>
              <a:ext cx="203100" cy="1139700"/>
            </a:xfrm>
            <a:prstGeom prst="bentConnector3">
              <a:avLst>
                <a:gd fmla="val 50024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6" name="Google Shape;1446;p62"/>
            <p:cNvCxnSpPr>
              <a:stCxn id="1436" idx="4"/>
              <a:endCxn id="1442" idx="0"/>
            </p:cNvCxnSpPr>
            <p:nvPr/>
          </p:nvCxnSpPr>
          <p:spPr>
            <a:xfrm flipH="1" rot="-5400000">
              <a:off x="5960844" y="1910322"/>
              <a:ext cx="203100" cy="1441800"/>
            </a:xfrm>
            <a:prstGeom prst="bentConnector3">
              <a:avLst>
                <a:gd fmla="val 50024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7" name="Google Shape;1447;p62"/>
            <p:cNvCxnSpPr>
              <a:stCxn id="1436" idx="4"/>
              <a:endCxn id="1422" idx="1"/>
            </p:cNvCxnSpPr>
            <p:nvPr/>
          </p:nvCxnSpPr>
          <p:spPr>
            <a:xfrm flipH="1" rot="-5400000">
              <a:off x="5074944" y="2796222"/>
              <a:ext cx="1038600" cy="505500"/>
            </a:xfrm>
            <a:prstGeom prst="bentConnector3">
              <a:avLst>
                <a:gd fmla="val 8809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8" name="Google Shape;1448;p62"/>
            <p:cNvCxnSpPr>
              <a:stCxn id="1436" idx="4"/>
              <a:endCxn id="1433" idx="0"/>
            </p:cNvCxnSpPr>
            <p:nvPr/>
          </p:nvCxnSpPr>
          <p:spPr>
            <a:xfrm flipH="1" rot="-5400000">
              <a:off x="5777694" y="2093472"/>
              <a:ext cx="1171200" cy="2043600"/>
            </a:xfrm>
            <a:prstGeom prst="bentConnector3">
              <a:avLst>
                <a:gd fmla="val 77009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449" name="Google Shape;1449;p62"/>
          <p:cNvGrpSpPr/>
          <p:nvPr/>
        </p:nvGrpSpPr>
        <p:grpSpPr>
          <a:xfrm>
            <a:off x="3074125" y="1241425"/>
            <a:ext cx="2311344" cy="355800"/>
            <a:chOff x="2980125" y="1538325"/>
            <a:chExt cx="2311344" cy="355800"/>
          </a:xfrm>
        </p:grpSpPr>
        <p:sp>
          <p:nvSpPr>
            <p:cNvPr id="1450" name="Google Shape;1450;p62"/>
            <p:cNvSpPr txBox="1"/>
            <p:nvPr/>
          </p:nvSpPr>
          <p:spPr>
            <a:xfrm>
              <a:off x="2980125" y="1538325"/>
              <a:ext cx="20601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Head of Development</a:t>
              </a: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1451" name="Google Shape;1451;p62"/>
            <p:cNvSpPr/>
            <p:nvPr/>
          </p:nvSpPr>
          <p:spPr>
            <a:xfrm>
              <a:off x="4989369" y="157044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452" name="Google Shape;1452;p62"/>
          <p:cNvCxnSpPr>
            <a:stCxn id="1451" idx="4"/>
            <a:endCxn id="1453" idx="0"/>
          </p:cNvCxnSpPr>
          <p:nvPr/>
        </p:nvCxnSpPr>
        <p:spPr>
          <a:xfrm flipH="1" rot="-5400000">
            <a:off x="5719219" y="1090847"/>
            <a:ext cx="578700" cy="1548300"/>
          </a:xfrm>
          <a:prstGeom prst="bentConnector3">
            <a:avLst>
              <a:gd fmla="val 4999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4" name="Google Shape;1454;p62"/>
          <p:cNvCxnSpPr>
            <a:stCxn id="1451" idx="4"/>
            <a:endCxn id="1435" idx="0"/>
          </p:cNvCxnSpPr>
          <p:nvPr/>
        </p:nvCxnSpPr>
        <p:spPr>
          <a:xfrm rot="5400000">
            <a:off x="3803119" y="771347"/>
            <a:ext cx="627000" cy="2235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5" name="Google Shape;1455;p62"/>
          <p:cNvCxnSpPr>
            <a:stCxn id="1451" idx="4"/>
            <a:endCxn id="1456" idx="0"/>
          </p:cNvCxnSpPr>
          <p:nvPr/>
        </p:nvCxnSpPr>
        <p:spPr>
          <a:xfrm flipH="1" rot="-5400000">
            <a:off x="5849569" y="960497"/>
            <a:ext cx="880200" cy="2110500"/>
          </a:xfrm>
          <a:prstGeom prst="bentConnector3">
            <a:avLst>
              <a:gd fmla="val 3720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57" name="Google Shape;1457;p62"/>
          <p:cNvGrpSpPr/>
          <p:nvPr/>
        </p:nvGrpSpPr>
        <p:grpSpPr>
          <a:xfrm>
            <a:off x="6118525" y="2154250"/>
            <a:ext cx="1992900" cy="2048750"/>
            <a:chOff x="314500" y="2158200"/>
            <a:chExt cx="1992900" cy="2048750"/>
          </a:xfrm>
        </p:grpSpPr>
        <p:sp>
          <p:nvSpPr>
            <p:cNvPr id="1453" name="Google Shape;1453;p62"/>
            <p:cNvSpPr/>
            <p:nvPr/>
          </p:nvSpPr>
          <p:spPr>
            <a:xfrm>
              <a:off x="471225" y="2158200"/>
              <a:ext cx="1014900" cy="999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58" name="Google Shape;1458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852" y="2295265"/>
              <a:ext cx="703650" cy="6282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9" name="Google Shape;1459;p62"/>
            <p:cNvGrpSpPr/>
            <p:nvPr/>
          </p:nvGrpSpPr>
          <p:grpSpPr>
            <a:xfrm>
              <a:off x="1075750" y="2459700"/>
              <a:ext cx="930300" cy="999000"/>
              <a:chOff x="1357600" y="4296700"/>
              <a:chExt cx="930300" cy="999000"/>
            </a:xfrm>
          </p:grpSpPr>
          <p:sp>
            <p:nvSpPr>
              <p:cNvPr id="1456" name="Google Shape;1456;p62"/>
              <p:cNvSpPr/>
              <p:nvPr/>
            </p:nvSpPr>
            <p:spPr>
              <a:xfrm>
                <a:off x="1357600" y="4296700"/>
                <a:ext cx="930300" cy="999000"/>
              </a:xfrm>
              <a:prstGeom prst="rect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460" name="Google Shape;1460;p6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486850" y="4474000"/>
                <a:ext cx="644399" cy="644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61" name="Google Shape;1461;p62"/>
            <p:cNvSpPr txBox="1"/>
            <p:nvPr/>
          </p:nvSpPr>
          <p:spPr>
            <a:xfrm>
              <a:off x="314500" y="3578750"/>
              <a:ext cx="1992900" cy="6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x4 Smaller products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>
                  <a:solidFill>
                    <a:srgbClr val="D9D9D9"/>
                  </a:solidFill>
                </a:rPr>
                <a:t>(similar structures)</a:t>
              </a:r>
              <a:endParaRPr b="1">
                <a:solidFill>
                  <a:srgbClr val="D9D9D9"/>
                </a:solidFill>
              </a:endParaRPr>
            </a:p>
          </p:txBody>
        </p:sp>
      </p:grpSp>
      <p:sp>
        <p:nvSpPr>
          <p:cNvPr id="1462" name="Google Shape;1462;p62"/>
          <p:cNvSpPr txBox="1"/>
          <p:nvPr/>
        </p:nvSpPr>
        <p:spPr>
          <a:xfrm>
            <a:off x="813625" y="6372425"/>
            <a:ext cx="33867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VBS3 product group</a:t>
            </a:r>
            <a:r>
              <a:rPr lang="en-US">
                <a:solidFill>
                  <a:srgbClr val="D9D9D9"/>
                </a:solidFill>
              </a:rPr>
              <a:t> </a:t>
            </a:r>
            <a:r>
              <a:rPr i="1" lang="en-US">
                <a:solidFill>
                  <a:srgbClr val="D9D9D9"/>
                </a:solidFill>
              </a:rPr>
              <a:t>(30-40 people)</a:t>
            </a:r>
            <a:endParaRPr i="1">
              <a:solidFill>
                <a:srgbClr val="D9D9D9"/>
              </a:solidFill>
            </a:endParaRPr>
          </a:p>
        </p:txBody>
      </p:sp>
      <p:grpSp>
        <p:nvGrpSpPr>
          <p:cNvPr id="1463" name="Google Shape;1463;p62"/>
          <p:cNvGrpSpPr/>
          <p:nvPr/>
        </p:nvGrpSpPr>
        <p:grpSpPr>
          <a:xfrm>
            <a:off x="8204725" y="2202638"/>
            <a:ext cx="3577800" cy="3260988"/>
            <a:chOff x="8399200" y="2202588"/>
            <a:chExt cx="3577800" cy="3260988"/>
          </a:xfrm>
        </p:grpSpPr>
        <p:sp>
          <p:nvSpPr>
            <p:cNvPr id="1464" name="Google Shape;1464;p62"/>
            <p:cNvSpPr/>
            <p:nvPr/>
          </p:nvSpPr>
          <p:spPr>
            <a:xfrm>
              <a:off x="8399200" y="2202588"/>
              <a:ext cx="3577800" cy="27138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62"/>
            <p:cNvSpPr txBox="1"/>
            <p:nvPr/>
          </p:nvSpPr>
          <p:spPr>
            <a:xfrm>
              <a:off x="8881350" y="5066075"/>
              <a:ext cx="2993700" cy="3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Central resources </a:t>
              </a:r>
              <a:r>
                <a:rPr i="1" lang="en-US">
                  <a:solidFill>
                    <a:srgbClr val="D9D9D9"/>
                  </a:solidFill>
                </a:rPr>
                <a:t>(~30 people)</a:t>
              </a:r>
              <a:endParaRPr i="1">
                <a:solidFill>
                  <a:srgbClr val="D9D9D9"/>
                </a:solidFill>
              </a:endParaRPr>
            </a:p>
          </p:txBody>
        </p:sp>
        <p:grpSp>
          <p:nvGrpSpPr>
            <p:cNvPr id="1466" name="Google Shape;1466;p62"/>
            <p:cNvGrpSpPr/>
            <p:nvPr/>
          </p:nvGrpSpPr>
          <p:grpSpPr>
            <a:xfrm>
              <a:off x="8571325" y="3959788"/>
              <a:ext cx="1163400" cy="950200"/>
              <a:chOff x="6666850" y="5422225"/>
              <a:chExt cx="1163400" cy="950200"/>
            </a:xfrm>
          </p:grpSpPr>
          <p:sp>
            <p:nvSpPr>
              <p:cNvPr id="1467" name="Google Shape;1467;p62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62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UX Design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469" name="Google Shape;1469;p62"/>
            <p:cNvGrpSpPr/>
            <p:nvPr/>
          </p:nvGrpSpPr>
          <p:grpSpPr>
            <a:xfrm>
              <a:off x="8526313" y="2305725"/>
              <a:ext cx="1253400" cy="1654050"/>
              <a:chOff x="6666850" y="4718375"/>
              <a:chExt cx="1253400" cy="1654050"/>
            </a:xfrm>
          </p:grpSpPr>
          <p:sp>
            <p:nvSpPr>
              <p:cNvPr id="1470" name="Google Shape;1470;p62"/>
              <p:cNvSpPr/>
              <p:nvPr/>
            </p:nvSpPr>
            <p:spPr>
              <a:xfrm>
                <a:off x="6994300" y="4718375"/>
                <a:ext cx="598500" cy="12426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62"/>
              <p:cNvSpPr txBox="1"/>
              <p:nvPr/>
            </p:nvSpPr>
            <p:spPr>
              <a:xfrm>
                <a:off x="6666850" y="5974925"/>
                <a:ext cx="125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Art / Models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472" name="Google Shape;1472;p62"/>
            <p:cNvGrpSpPr/>
            <p:nvPr/>
          </p:nvGrpSpPr>
          <p:grpSpPr>
            <a:xfrm>
              <a:off x="9779725" y="2504138"/>
              <a:ext cx="1163400" cy="950200"/>
              <a:chOff x="6666850" y="5422225"/>
              <a:chExt cx="1163400" cy="950200"/>
            </a:xfrm>
          </p:grpSpPr>
          <p:sp>
            <p:nvSpPr>
              <p:cNvPr id="1473" name="Google Shape;1473;p62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62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DevOps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475" name="Google Shape;1475;p62"/>
            <p:cNvGrpSpPr/>
            <p:nvPr/>
          </p:nvGrpSpPr>
          <p:grpSpPr>
            <a:xfrm>
              <a:off x="10813475" y="3191913"/>
              <a:ext cx="1163400" cy="950200"/>
              <a:chOff x="6666850" y="5422225"/>
              <a:chExt cx="1163400" cy="950200"/>
            </a:xfrm>
          </p:grpSpPr>
          <p:sp>
            <p:nvSpPr>
              <p:cNvPr id="1476" name="Google Shape;1476;p62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7" name="Google Shape;1477;p62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Etc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478" name="Google Shape;1478;p62"/>
            <p:cNvGrpSpPr/>
            <p:nvPr/>
          </p:nvGrpSpPr>
          <p:grpSpPr>
            <a:xfrm>
              <a:off x="9720400" y="3629525"/>
              <a:ext cx="1163400" cy="1131400"/>
              <a:chOff x="6666850" y="5422225"/>
              <a:chExt cx="1163400" cy="1131400"/>
            </a:xfrm>
          </p:grpSpPr>
          <p:sp>
            <p:nvSpPr>
              <p:cNvPr id="1479" name="Google Shape;1479;p62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0" name="Google Shape;1480;p62"/>
              <p:cNvSpPr txBox="1"/>
              <p:nvPr/>
            </p:nvSpPr>
            <p:spPr>
              <a:xfrm>
                <a:off x="6666850" y="5974925"/>
                <a:ext cx="1163400" cy="57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Release QA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</p:grpSp>
      <p:cxnSp>
        <p:nvCxnSpPr>
          <p:cNvPr id="1481" name="Google Shape;1481;p62"/>
          <p:cNvCxnSpPr>
            <a:stCxn id="1451" idx="4"/>
            <a:endCxn id="1464" idx="0"/>
          </p:cNvCxnSpPr>
          <p:nvPr/>
        </p:nvCxnSpPr>
        <p:spPr>
          <a:xfrm flipH="1" rot="-5400000">
            <a:off x="7300519" y="-490453"/>
            <a:ext cx="627000" cy="47592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2" name="Google Shape;1482;p62"/>
          <p:cNvSpPr/>
          <p:nvPr/>
        </p:nvSpPr>
        <p:spPr>
          <a:xfrm>
            <a:off x="1810025" y="2006425"/>
            <a:ext cx="2110500" cy="1236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63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Middle management: learning to love it</a:t>
            </a:r>
            <a:endParaRPr/>
          </a:p>
        </p:txBody>
      </p:sp>
      <p:sp>
        <p:nvSpPr>
          <p:cNvPr id="1488" name="Google Shape;1488;p63"/>
          <p:cNvSpPr txBox="1"/>
          <p:nvPr/>
        </p:nvSpPr>
        <p:spPr>
          <a:xfrm>
            <a:off x="1025400" y="1784850"/>
            <a:ext cx="10441800" cy="4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</a:rPr>
              <a:t>Same basic management tasks still apply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Extra difficulty: everyone has 2 teams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Staff vs line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Team-level vs organization-level concerns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Don’t jump levels in the chain of command!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</a:rPr>
              <a:t>Don’t just “trust” people - trust the </a:t>
            </a:r>
            <a:r>
              <a:rPr lang="en-US" sz="2400" u="sng">
                <a:solidFill>
                  <a:schemeClr val="dk1"/>
                </a:solidFill>
              </a:rPr>
              <a:t>evidence</a:t>
            </a:r>
            <a:r>
              <a:rPr lang="en-US" sz="2400">
                <a:solidFill>
                  <a:schemeClr val="dk1"/>
                </a:solidFill>
              </a:rPr>
              <a:t> they provide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lang="en-US" sz="2400">
                <a:solidFill>
                  <a:schemeClr val="dk1"/>
                </a:solidFill>
              </a:rPr>
              <a:t>You don’t get what you </a:t>
            </a:r>
            <a:r>
              <a:rPr lang="en-US" sz="2400" u="sng">
                <a:solidFill>
                  <a:schemeClr val="dk1"/>
                </a:solidFill>
              </a:rPr>
              <a:t>expect</a:t>
            </a:r>
            <a:r>
              <a:rPr lang="en-US" sz="2400">
                <a:solidFill>
                  <a:schemeClr val="dk1"/>
                </a:solidFill>
              </a:rPr>
              <a:t>, you get what you </a:t>
            </a:r>
            <a:r>
              <a:rPr lang="en-US" sz="2400" u="sng">
                <a:solidFill>
                  <a:schemeClr val="dk1"/>
                </a:solidFill>
              </a:rPr>
              <a:t>inspect</a:t>
            </a:r>
            <a:endParaRPr sz="2400" u="sng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64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Sprint review - inspecting product </a:t>
            </a:r>
            <a:r>
              <a:rPr i="1" lang="en-US"/>
              <a:t>and</a:t>
            </a:r>
            <a:r>
              <a:rPr i="1" lang="en-US"/>
              <a:t> </a:t>
            </a:r>
            <a:r>
              <a:rPr lang="en-US"/>
              <a:t>project</a:t>
            </a:r>
            <a:endParaRPr/>
          </a:p>
        </p:txBody>
      </p:sp>
      <p:pic>
        <p:nvPicPr>
          <p:cNvPr id="1494" name="Google Shape;149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8325" y="1151100"/>
            <a:ext cx="5425683" cy="57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376" y="1534138"/>
            <a:ext cx="5922899" cy="411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64"/>
          <p:cNvSpPr txBox="1"/>
          <p:nvPr/>
        </p:nvSpPr>
        <p:spPr>
          <a:xfrm>
            <a:off x="187375" y="5981075"/>
            <a:ext cx="60459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/>
              <a:t>Separate </a:t>
            </a:r>
            <a:r>
              <a:rPr i="1" lang="en-US"/>
              <a:t>executive review meeting used to demo to busier stakeholders!</a:t>
            </a:r>
            <a:endParaRPr i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A cautionary tale...</a:t>
            </a:r>
            <a:endParaRPr/>
          </a:p>
        </p:txBody>
      </p:sp>
      <p:pic>
        <p:nvPicPr>
          <p:cNvPr id="215" name="Google Shape;215;p38"/>
          <p:cNvPicPr preferRelativeResize="0"/>
          <p:nvPr/>
        </p:nvPicPr>
        <p:blipFill rotWithShape="1">
          <a:blip r:embed="rId3">
            <a:alphaModFix/>
          </a:blip>
          <a:srcRect b="31077" l="0" r="0" t="0"/>
          <a:stretch/>
        </p:blipFill>
        <p:spPr>
          <a:xfrm>
            <a:off x="0" y="1151101"/>
            <a:ext cx="7450674" cy="3723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8"/>
          <p:cNvSpPr txBox="1"/>
          <p:nvPr/>
        </p:nvSpPr>
        <p:spPr>
          <a:xfrm>
            <a:off x="67725" y="6423900"/>
            <a:ext cx="762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4"/>
              </a:rPr>
              <a:t>https://www.theverge.com/2018/3/20/17130056/telltale-games-developer-layoffs-toxic-video-game-industry</a:t>
            </a:r>
            <a:r>
              <a:rPr lang="en-US" sz="1200"/>
              <a:t> </a:t>
            </a:r>
            <a:endParaRPr sz="1200"/>
          </a:p>
        </p:txBody>
      </p:sp>
      <p:sp>
        <p:nvSpPr>
          <p:cNvPr id="217" name="Google Shape;217;p38"/>
          <p:cNvSpPr txBox="1"/>
          <p:nvPr/>
        </p:nvSpPr>
        <p:spPr>
          <a:xfrm>
            <a:off x="7103400" y="1598400"/>
            <a:ext cx="4972500" cy="4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Small team --&gt; 300+ studio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Difficulty managing multiple projects &amp; releases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“Everything was always on fire”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Nobody looking long-term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Burnout and drain of best employees.</a:t>
            </a:r>
            <a:endParaRPr sz="2400"/>
          </a:p>
        </p:txBody>
      </p:sp>
      <p:sp>
        <p:nvSpPr>
          <p:cNvPr id="218" name="Google Shape;218;p38"/>
          <p:cNvSpPr txBox="1"/>
          <p:nvPr/>
        </p:nvSpPr>
        <p:spPr>
          <a:xfrm>
            <a:off x="684500" y="4874350"/>
            <a:ext cx="6599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/>
              <a:t>“</a:t>
            </a:r>
            <a:r>
              <a:rPr i="1" lang="en-US" sz="1800"/>
              <a:t>Telltale’s mistakes — from its reliance on one monolithic vision to its inability to retain its top talent to its brutal and unending crunch — offer a cautionary tale for the wider games industry, where long hours, job insecurity, and unprofessional behavior are too often the norm.”</a:t>
            </a:r>
            <a:endParaRPr i="1"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65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BISim org structure - 2018</a:t>
            </a:r>
            <a:endParaRPr/>
          </a:p>
        </p:txBody>
      </p:sp>
      <p:grpSp>
        <p:nvGrpSpPr>
          <p:cNvPr id="1502" name="Google Shape;1502;p65"/>
          <p:cNvGrpSpPr/>
          <p:nvPr/>
        </p:nvGrpSpPr>
        <p:grpSpPr>
          <a:xfrm>
            <a:off x="429450" y="2154238"/>
            <a:ext cx="5604588" cy="4137000"/>
            <a:chOff x="3021900" y="1759825"/>
            <a:chExt cx="5604588" cy="4137000"/>
          </a:xfrm>
        </p:grpSpPr>
        <p:sp>
          <p:nvSpPr>
            <p:cNvPr id="1503" name="Google Shape;1503;p65"/>
            <p:cNvSpPr/>
            <p:nvPr/>
          </p:nvSpPr>
          <p:spPr>
            <a:xfrm>
              <a:off x="3021900" y="1759825"/>
              <a:ext cx="5521500" cy="4137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04" name="Google Shape;1504;p65"/>
            <p:cNvPicPr preferRelativeResize="0"/>
            <p:nvPr/>
          </p:nvPicPr>
          <p:blipFill rotWithShape="1">
            <a:blip r:embed="rId3">
              <a:alphaModFix/>
            </a:blip>
            <a:srcRect b="7841" l="7541" r="8853" t="10472"/>
            <a:stretch/>
          </p:blipFill>
          <p:spPr>
            <a:xfrm>
              <a:off x="3103075" y="1931262"/>
              <a:ext cx="801384" cy="703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5" name="Google Shape;1505;p65"/>
            <p:cNvGrpSpPr/>
            <p:nvPr/>
          </p:nvGrpSpPr>
          <p:grpSpPr>
            <a:xfrm>
              <a:off x="3103075" y="3415086"/>
              <a:ext cx="1912800" cy="2481727"/>
              <a:chOff x="2645088" y="4560748"/>
              <a:chExt cx="1912800" cy="2481727"/>
            </a:xfrm>
          </p:grpSpPr>
          <p:grpSp>
            <p:nvGrpSpPr>
              <p:cNvPr id="1506" name="Google Shape;1506;p65"/>
              <p:cNvGrpSpPr/>
              <p:nvPr/>
            </p:nvGrpSpPr>
            <p:grpSpPr>
              <a:xfrm>
                <a:off x="3029063" y="4560748"/>
                <a:ext cx="801386" cy="1227655"/>
                <a:chOff x="3029063" y="4560748"/>
                <a:chExt cx="801386" cy="1227655"/>
              </a:xfrm>
            </p:grpSpPr>
            <p:grpSp>
              <p:nvGrpSpPr>
                <p:cNvPr id="1507" name="Google Shape;1507;p65"/>
                <p:cNvGrpSpPr/>
                <p:nvPr/>
              </p:nvGrpSpPr>
              <p:grpSpPr>
                <a:xfrm>
                  <a:off x="3029063" y="4560748"/>
                  <a:ext cx="598471" cy="1062415"/>
                  <a:chOff x="3302200" y="4236650"/>
                  <a:chExt cx="898200" cy="1594500"/>
                </a:xfrm>
              </p:grpSpPr>
              <p:sp>
                <p:nvSpPr>
                  <p:cNvPr id="1508" name="Google Shape;1508;p65"/>
                  <p:cNvSpPr/>
                  <p:nvPr/>
                </p:nvSpPr>
                <p:spPr>
                  <a:xfrm>
                    <a:off x="3302200" y="4236650"/>
                    <a:ext cx="898200" cy="1594500"/>
                  </a:xfrm>
                  <a:prstGeom prst="can">
                    <a:avLst>
                      <a:gd fmla="val 14952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09" name="Google Shape;1509;p65"/>
                  <p:cNvSpPr/>
                  <p:nvPr/>
                </p:nvSpPr>
                <p:spPr>
                  <a:xfrm>
                    <a:off x="3531213" y="438530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B6D7A8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510" name="Google Shape;1510;p65"/>
                  <p:cNvGrpSpPr/>
                  <p:nvPr/>
                </p:nvGrpSpPr>
                <p:grpSpPr>
                  <a:xfrm>
                    <a:off x="3432425" y="466336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511" name="Google Shape;1511;p65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12" name="Google Shape;1512;p65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13" name="Google Shape;1513;p65"/>
                  <p:cNvGrpSpPr/>
                  <p:nvPr/>
                </p:nvGrpSpPr>
                <p:grpSpPr>
                  <a:xfrm>
                    <a:off x="3432438" y="496401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514" name="Google Shape;1514;p65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15" name="Google Shape;1515;p65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16" name="Google Shape;1516;p65"/>
                  <p:cNvGrpSpPr/>
                  <p:nvPr/>
                </p:nvGrpSpPr>
                <p:grpSpPr>
                  <a:xfrm>
                    <a:off x="3425713" y="5285338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517" name="Google Shape;1517;p65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18" name="Google Shape;1518;p65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519" name="Google Shape;1519;p65"/>
                <p:cNvGrpSpPr/>
                <p:nvPr/>
              </p:nvGrpSpPr>
              <p:grpSpPr>
                <a:xfrm>
                  <a:off x="3126206" y="4631975"/>
                  <a:ext cx="598471" cy="1062415"/>
                  <a:chOff x="3302200" y="4236650"/>
                  <a:chExt cx="898200" cy="1594500"/>
                </a:xfrm>
              </p:grpSpPr>
              <p:sp>
                <p:nvSpPr>
                  <p:cNvPr id="1520" name="Google Shape;1520;p65"/>
                  <p:cNvSpPr/>
                  <p:nvPr/>
                </p:nvSpPr>
                <p:spPr>
                  <a:xfrm>
                    <a:off x="3302200" y="4236650"/>
                    <a:ext cx="898200" cy="1594500"/>
                  </a:xfrm>
                  <a:prstGeom prst="can">
                    <a:avLst>
                      <a:gd fmla="val 14952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21" name="Google Shape;1521;p65"/>
                  <p:cNvSpPr/>
                  <p:nvPr/>
                </p:nvSpPr>
                <p:spPr>
                  <a:xfrm>
                    <a:off x="3531213" y="438530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B6D7A8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522" name="Google Shape;1522;p65"/>
                  <p:cNvGrpSpPr/>
                  <p:nvPr/>
                </p:nvGrpSpPr>
                <p:grpSpPr>
                  <a:xfrm>
                    <a:off x="3432425" y="466336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523" name="Google Shape;1523;p65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24" name="Google Shape;1524;p65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25" name="Google Shape;1525;p65"/>
                  <p:cNvGrpSpPr/>
                  <p:nvPr/>
                </p:nvGrpSpPr>
                <p:grpSpPr>
                  <a:xfrm>
                    <a:off x="3432438" y="496401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526" name="Google Shape;1526;p65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27" name="Google Shape;1527;p65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28" name="Google Shape;1528;p65"/>
                  <p:cNvGrpSpPr/>
                  <p:nvPr/>
                </p:nvGrpSpPr>
                <p:grpSpPr>
                  <a:xfrm>
                    <a:off x="3425713" y="5285338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529" name="Google Shape;1529;p65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30" name="Google Shape;1530;p65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FFE59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531" name="Google Shape;1531;p65"/>
                <p:cNvGrpSpPr/>
                <p:nvPr/>
              </p:nvGrpSpPr>
              <p:grpSpPr>
                <a:xfrm>
                  <a:off x="3231978" y="4725989"/>
                  <a:ext cx="598471" cy="1062415"/>
                  <a:chOff x="3302200" y="4236650"/>
                  <a:chExt cx="898200" cy="1594500"/>
                </a:xfrm>
              </p:grpSpPr>
              <p:sp>
                <p:nvSpPr>
                  <p:cNvPr id="1532" name="Google Shape;1532;p65"/>
                  <p:cNvSpPr/>
                  <p:nvPr/>
                </p:nvSpPr>
                <p:spPr>
                  <a:xfrm>
                    <a:off x="3302200" y="4236650"/>
                    <a:ext cx="898200" cy="1594500"/>
                  </a:xfrm>
                  <a:prstGeom prst="can">
                    <a:avLst>
                      <a:gd fmla="val 14952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33" name="Google Shape;1533;p65"/>
                  <p:cNvSpPr/>
                  <p:nvPr/>
                </p:nvSpPr>
                <p:spPr>
                  <a:xfrm>
                    <a:off x="3531213" y="438530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534" name="Google Shape;1534;p65"/>
                  <p:cNvGrpSpPr/>
                  <p:nvPr/>
                </p:nvGrpSpPr>
                <p:grpSpPr>
                  <a:xfrm>
                    <a:off x="3432425" y="466336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535" name="Google Shape;1535;p65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36" name="Google Shape;1536;p65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37" name="Google Shape;1537;p65"/>
                  <p:cNvGrpSpPr/>
                  <p:nvPr/>
                </p:nvGrpSpPr>
                <p:grpSpPr>
                  <a:xfrm>
                    <a:off x="3432438" y="4964013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538" name="Google Shape;1538;p65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39" name="Google Shape;1539;p65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40" name="Google Shape;1540;p65"/>
                  <p:cNvGrpSpPr/>
                  <p:nvPr/>
                </p:nvGrpSpPr>
                <p:grpSpPr>
                  <a:xfrm>
                    <a:off x="3425713" y="5285338"/>
                    <a:ext cx="657875" cy="453600"/>
                    <a:chOff x="3429075" y="4543450"/>
                    <a:chExt cx="657875" cy="453600"/>
                  </a:xfrm>
                </p:grpSpPr>
                <p:sp>
                  <p:nvSpPr>
                    <p:cNvPr id="1541" name="Google Shape;1541;p65"/>
                    <p:cNvSpPr/>
                    <p:nvPr/>
                  </p:nvSpPr>
                  <p:spPr>
                    <a:xfrm>
                      <a:off x="3429075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42" name="Google Shape;1542;p65"/>
                    <p:cNvSpPr/>
                    <p:nvPr/>
                  </p:nvSpPr>
                  <p:spPr>
                    <a:xfrm>
                      <a:off x="3633350" y="4543450"/>
                      <a:ext cx="453600" cy="453600"/>
                    </a:xfrm>
                    <a:prstGeom prst="smileyFace">
                      <a:avLst>
                        <a:gd fmla="val 4653" name="adj"/>
                      </a:avLst>
                    </a:prstGeom>
                    <a:solidFill>
                      <a:srgbClr val="D9D9D9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543" name="Google Shape;1543;p65"/>
              <p:cNvSpPr txBox="1"/>
              <p:nvPr/>
            </p:nvSpPr>
            <p:spPr>
              <a:xfrm>
                <a:off x="2645088" y="5804075"/>
                <a:ext cx="1912800" cy="12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3x Feature Teams</a:t>
                </a:r>
                <a:endParaRPr b="1"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1x Team Lead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2-3x  Programmers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1-2x Tech. Designers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2x Testers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544" name="Google Shape;1544;p65"/>
            <p:cNvGrpSpPr/>
            <p:nvPr/>
          </p:nvGrpSpPr>
          <p:grpSpPr>
            <a:xfrm>
              <a:off x="5015888" y="3568214"/>
              <a:ext cx="1812000" cy="2175461"/>
              <a:chOff x="5483288" y="5694339"/>
              <a:chExt cx="1812000" cy="2175461"/>
            </a:xfrm>
          </p:grpSpPr>
          <p:sp>
            <p:nvSpPr>
              <p:cNvPr id="1545" name="Google Shape;1545;p65"/>
              <p:cNvSpPr txBox="1"/>
              <p:nvPr/>
            </p:nvSpPr>
            <p:spPr>
              <a:xfrm>
                <a:off x="5483288" y="6807500"/>
                <a:ext cx="1812000" cy="106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Core Engine Team</a:t>
                </a:r>
                <a:endParaRPr b="1"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1x Team Lead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3x  Programmers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1x Tester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  <p:grpSp>
            <p:nvGrpSpPr>
              <p:cNvPr id="1546" name="Google Shape;1546;p65"/>
              <p:cNvGrpSpPr/>
              <p:nvPr/>
            </p:nvGrpSpPr>
            <p:grpSpPr>
              <a:xfrm>
                <a:off x="6015291" y="5694339"/>
                <a:ext cx="598471" cy="1062415"/>
                <a:chOff x="3302200" y="4236650"/>
                <a:chExt cx="898200" cy="1594500"/>
              </a:xfrm>
            </p:grpSpPr>
            <p:sp>
              <p:nvSpPr>
                <p:cNvPr id="1547" name="Google Shape;1547;p65"/>
                <p:cNvSpPr/>
                <p:nvPr/>
              </p:nvSpPr>
              <p:spPr>
                <a:xfrm>
                  <a:off x="3302200" y="4236650"/>
                  <a:ext cx="898200" cy="1594500"/>
                </a:xfrm>
                <a:prstGeom prst="can">
                  <a:avLst>
                    <a:gd fmla="val 14952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8" name="Google Shape;1548;p65"/>
                <p:cNvSpPr/>
                <p:nvPr/>
              </p:nvSpPr>
              <p:spPr>
                <a:xfrm>
                  <a:off x="3531213" y="4385300"/>
                  <a:ext cx="453600" cy="4536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549" name="Google Shape;1549;p65"/>
                <p:cNvGrpSpPr/>
                <p:nvPr/>
              </p:nvGrpSpPr>
              <p:grpSpPr>
                <a:xfrm>
                  <a:off x="3432425" y="466336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550" name="Google Shape;1550;p6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51" name="Google Shape;1551;p6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552" name="Google Shape;1552;p65"/>
                <p:cNvGrpSpPr/>
                <p:nvPr/>
              </p:nvGrpSpPr>
              <p:grpSpPr>
                <a:xfrm>
                  <a:off x="3432438" y="4964013"/>
                  <a:ext cx="657875" cy="453600"/>
                  <a:chOff x="3429075" y="4543450"/>
                  <a:chExt cx="657875" cy="453600"/>
                </a:xfrm>
              </p:grpSpPr>
              <p:sp>
                <p:nvSpPr>
                  <p:cNvPr id="1553" name="Google Shape;1553;p65"/>
                  <p:cNvSpPr/>
                  <p:nvPr/>
                </p:nvSpPr>
                <p:spPr>
                  <a:xfrm>
                    <a:off x="3429075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54" name="Google Shape;1554;p65"/>
                  <p:cNvSpPr/>
                  <p:nvPr/>
                </p:nvSpPr>
                <p:spPr>
                  <a:xfrm>
                    <a:off x="3633350" y="4543450"/>
                    <a:ext cx="453600" cy="453600"/>
                  </a:xfrm>
                  <a:prstGeom prst="smileyFace">
                    <a:avLst>
                      <a:gd fmla="val 4653" name="adj"/>
                    </a:avLst>
                  </a:prstGeom>
                  <a:solidFill>
                    <a:srgbClr val="D9D9D9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555" name="Google Shape;1555;p65"/>
            <p:cNvSpPr txBox="1"/>
            <p:nvPr/>
          </p:nvSpPr>
          <p:spPr>
            <a:xfrm>
              <a:off x="6783300" y="3967063"/>
              <a:ext cx="18120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Outsource Lead</a:t>
              </a:r>
              <a:endParaRPr b="1">
                <a:solidFill>
                  <a:srgbClr val="D9D9D9"/>
                </a:solidFill>
              </a:endParaRPr>
            </a:p>
          </p:txBody>
        </p:sp>
        <p:sp>
          <p:nvSpPr>
            <p:cNvPr id="1556" name="Google Shape;1556;p65"/>
            <p:cNvSpPr txBox="1"/>
            <p:nvPr/>
          </p:nvSpPr>
          <p:spPr>
            <a:xfrm>
              <a:off x="6842563" y="4948063"/>
              <a:ext cx="11457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Outsource Teams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>
                  <a:solidFill>
                    <a:srgbClr val="D9D9D9"/>
                  </a:solidFill>
                </a:rPr>
                <a:t>(as needed)</a:t>
              </a:r>
              <a:endParaRPr i="1">
                <a:solidFill>
                  <a:srgbClr val="D9D9D9"/>
                </a:solidFill>
              </a:endParaRPr>
            </a:p>
          </p:txBody>
        </p:sp>
        <p:sp>
          <p:nvSpPr>
            <p:cNvPr id="1557" name="Google Shape;1557;p65"/>
            <p:cNvSpPr/>
            <p:nvPr/>
          </p:nvSpPr>
          <p:spPr>
            <a:xfrm>
              <a:off x="7085738" y="4283187"/>
              <a:ext cx="598500" cy="571500"/>
            </a:xfrm>
            <a:prstGeom prst="can">
              <a:avLst>
                <a:gd fmla="val 14952" name="adj"/>
              </a:avLst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65"/>
            <p:cNvSpPr/>
            <p:nvPr/>
          </p:nvSpPr>
          <p:spPr>
            <a:xfrm>
              <a:off x="7233944" y="3700784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59" name="Google Shape;1559;p65"/>
            <p:cNvGrpSpPr/>
            <p:nvPr/>
          </p:nvGrpSpPr>
          <p:grpSpPr>
            <a:xfrm>
              <a:off x="4654800" y="1808238"/>
              <a:ext cx="1873200" cy="721434"/>
              <a:chOff x="4110375" y="1214663"/>
              <a:chExt cx="1873200" cy="721434"/>
            </a:xfrm>
          </p:grpSpPr>
          <p:sp>
            <p:nvSpPr>
              <p:cNvPr id="1560" name="Google Shape;1560;p65"/>
              <p:cNvSpPr txBox="1"/>
              <p:nvPr/>
            </p:nvSpPr>
            <p:spPr>
              <a:xfrm>
                <a:off x="4110375" y="1214663"/>
                <a:ext cx="1873200" cy="35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Product Lead </a:t>
                </a:r>
                <a:r>
                  <a:rPr b="1" i="1" lang="en-US">
                    <a:solidFill>
                      <a:srgbClr val="D9D9D9"/>
                    </a:solidFill>
                  </a:rPr>
                  <a:t>(me)</a:t>
                </a:r>
                <a:endParaRPr b="1" i="1">
                  <a:solidFill>
                    <a:srgbClr val="D9D9D9"/>
                  </a:solidFill>
                </a:endParaRPr>
              </a:p>
            </p:txBody>
          </p:sp>
          <p:sp>
            <p:nvSpPr>
              <p:cNvPr id="1561" name="Google Shape;1561;p65"/>
              <p:cNvSpPr/>
              <p:nvPr/>
            </p:nvSpPr>
            <p:spPr>
              <a:xfrm>
                <a:off x="4646019" y="1633997"/>
                <a:ext cx="302100" cy="302100"/>
              </a:xfrm>
              <a:prstGeom prst="smileyFace">
                <a:avLst>
                  <a:gd fmla="val 4653" name="adj"/>
                </a:avLst>
              </a:prstGeom>
              <a:solidFill>
                <a:srgbClr val="D9D9D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2" name="Google Shape;1562;p65"/>
            <p:cNvGrpSpPr/>
            <p:nvPr/>
          </p:nvGrpSpPr>
          <p:grpSpPr>
            <a:xfrm>
              <a:off x="6028193" y="2279575"/>
              <a:ext cx="2598295" cy="1062300"/>
              <a:chOff x="5483780" y="1819263"/>
              <a:chExt cx="2598295" cy="1062300"/>
            </a:xfrm>
          </p:grpSpPr>
          <p:sp>
            <p:nvSpPr>
              <p:cNvPr id="1563" name="Google Shape;1563;p65"/>
              <p:cNvSpPr txBox="1"/>
              <p:nvPr/>
            </p:nvSpPr>
            <p:spPr>
              <a:xfrm>
                <a:off x="6390075" y="1819263"/>
                <a:ext cx="1692000" cy="106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Product Staff</a:t>
                </a:r>
                <a:endParaRPr b="1"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Lead Designer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Lead Programmer</a:t>
                </a:r>
                <a:endParaRPr>
                  <a:solidFill>
                    <a:srgbClr val="D9D9D9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D9D9D9"/>
                    </a:solidFill>
                  </a:rPr>
                  <a:t>Lead Producer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  <p:grpSp>
            <p:nvGrpSpPr>
              <p:cNvPr id="1564" name="Google Shape;1564;p65"/>
              <p:cNvGrpSpPr/>
              <p:nvPr/>
            </p:nvGrpSpPr>
            <p:grpSpPr>
              <a:xfrm>
                <a:off x="5483780" y="2272557"/>
                <a:ext cx="906300" cy="302100"/>
                <a:chOff x="5535655" y="2063582"/>
                <a:chExt cx="906300" cy="302100"/>
              </a:xfrm>
            </p:grpSpPr>
            <p:sp>
              <p:nvSpPr>
                <p:cNvPr id="1565" name="Google Shape;1565;p65"/>
                <p:cNvSpPr/>
                <p:nvPr/>
              </p:nvSpPr>
              <p:spPr>
                <a:xfrm>
                  <a:off x="5535655" y="2063582"/>
                  <a:ext cx="302100" cy="3021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6" name="Google Shape;1566;p65"/>
                <p:cNvSpPr/>
                <p:nvPr/>
              </p:nvSpPr>
              <p:spPr>
                <a:xfrm>
                  <a:off x="5837755" y="2063582"/>
                  <a:ext cx="302100" cy="3021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7" name="Google Shape;1567;p65"/>
                <p:cNvSpPr/>
                <p:nvPr/>
              </p:nvSpPr>
              <p:spPr>
                <a:xfrm>
                  <a:off x="6139855" y="2063582"/>
                  <a:ext cx="302100" cy="302100"/>
                </a:xfrm>
                <a:prstGeom prst="smileyFace">
                  <a:avLst>
                    <a:gd fmla="val 4653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cxnSp>
          <p:nvCxnSpPr>
            <p:cNvPr id="1568" name="Google Shape;1568;p65"/>
            <p:cNvCxnSpPr>
              <a:stCxn id="1561" idx="4"/>
              <a:endCxn id="1520" idx="1"/>
            </p:cNvCxnSpPr>
            <p:nvPr/>
          </p:nvCxnSpPr>
          <p:spPr>
            <a:xfrm rot="5400000">
              <a:off x="4134144" y="2279022"/>
              <a:ext cx="956700" cy="1458000"/>
            </a:xfrm>
            <a:prstGeom prst="bentConnector3">
              <a:avLst>
                <a:gd fmla="val 94275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69" name="Google Shape;1569;p65"/>
            <p:cNvCxnSpPr>
              <a:stCxn id="1561" idx="4"/>
              <a:endCxn id="1565" idx="0"/>
            </p:cNvCxnSpPr>
            <p:nvPr/>
          </p:nvCxnSpPr>
          <p:spPr>
            <a:xfrm flipH="1" rot="-5400000">
              <a:off x="5658744" y="2212422"/>
              <a:ext cx="203100" cy="837600"/>
            </a:xfrm>
            <a:prstGeom prst="bentConnector3">
              <a:avLst>
                <a:gd fmla="val 50024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0" name="Google Shape;1570;p65"/>
            <p:cNvCxnSpPr>
              <a:stCxn id="1561" idx="4"/>
              <a:endCxn id="1566" idx="0"/>
            </p:cNvCxnSpPr>
            <p:nvPr/>
          </p:nvCxnSpPr>
          <p:spPr>
            <a:xfrm flipH="1" rot="-5400000">
              <a:off x="5809794" y="2061372"/>
              <a:ext cx="203100" cy="1139700"/>
            </a:xfrm>
            <a:prstGeom prst="bentConnector3">
              <a:avLst>
                <a:gd fmla="val 50024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1" name="Google Shape;1571;p65"/>
            <p:cNvCxnSpPr>
              <a:stCxn id="1561" idx="4"/>
              <a:endCxn id="1567" idx="0"/>
            </p:cNvCxnSpPr>
            <p:nvPr/>
          </p:nvCxnSpPr>
          <p:spPr>
            <a:xfrm flipH="1" rot="-5400000">
              <a:off x="5960844" y="1910322"/>
              <a:ext cx="203100" cy="1441800"/>
            </a:xfrm>
            <a:prstGeom prst="bentConnector3">
              <a:avLst>
                <a:gd fmla="val 50024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2" name="Google Shape;1572;p65"/>
            <p:cNvCxnSpPr>
              <a:stCxn id="1561" idx="4"/>
              <a:endCxn id="1547" idx="1"/>
            </p:cNvCxnSpPr>
            <p:nvPr/>
          </p:nvCxnSpPr>
          <p:spPr>
            <a:xfrm flipH="1" rot="-5400000">
              <a:off x="5074944" y="2796222"/>
              <a:ext cx="1038600" cy="505500"/>
            </a:xfrm>
            <a:prstGeom prst="bentConnector3">
              <a:avLst>
                <a:gd fmla="val 8809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3" name="Google Shape;1573;p65"/>
            <p:cNvCxnSpPr>
              <a:stCxn id="1561" idx="4"/>
              <a:endCxn id="1558" idx="0"/>
            </p:cNvCxnSpPr>
            <p:nvPr/>
          </p:nvCxnSpPr>
          <p:spPr>
            <a:xfrm flipH="1" rot="-5400000">
              <a:off x="5777694" y="2093472"/>
              <a:ext cx="1171200" cy="2043600"/>
            </a:xfrm>
            <a:prstGeom prst="bentConnector3">
              <a:avLst>
                <a:gd fmla="val 77009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74" name="Google Shape;1574;p65"/>
          <p:cNvGrpSpPr/>
          <p:nvPr/>
        </p:nvGrpSpPr>
        <p:grpSpPr>
          <a:xfrm>
            <a:off x="3074125" y="1241425"/>
            <a:ext cx="2311344" cy="355800"/>
            <a:chOff x="2980125" y="1538325"/>
            <a:chExt cx="2311344" cy="355800"/>
          </a:xfrm>
        </p:grpSpPr>
        <p:sp>
          <p:nvSpPr>
            <p:cNvPr id="1575" name="Google Shape;1575;p65"/>
            <p:cNvSpPr txBox="1"/>
            <p:nvPr/>
          </p:nvSpPr>
          <p:spPr>
            <a:xfrm>
              <a:off x="2980125" y="1538325"/>
              <a:ext cx="20601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/>
                <a:t>Head of Development</a:t>
              </a:r>
              <a:endParaRPr b="1"/>
            </a:p>
          </p:txBody>
        </p:sp>
        <p:sp>
          <p:nvSpPr>
            <p:cNvPr id="1576" name="Google Shape;1576;p65"/>
            <p:cNvSpPr/>
            <p:nvPr/>
          </p:nvSpPr>
          <p:spPr>
            <a:xfrm>
              <a:off x="4989369" y="1570447"/>
              <a:ext cx="302100" cy="302100"/>
            </a:xfrm>
            <a:prstGeom prst="smileyFace">
              <a:avLst>
                <a:gd fmla="val 4653" name="adj"/>
              </a:avLst>
            </a:prstGeom>
            <a:solidFill>
              <a:srgbClr val="FFE5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577" name="Google Shape;1577;p65"/>
          <p:cNvCxnSpPr>
            <a:stCxn id="1576" idx="4"/>
            <a:endCxn id="1578" idx="0"/>
          </p:cNvCxnSpPr>
          <p:nvPr/>
        </p:nvCxnSpPr>
        <p:spPr>
          <a:xfrm flipH="1" rot="-5400000">
            <a:off x="5719219" y="1090847"/>
            <a:ext cx="578700" cy="1548300"/>
          </a:xfrm>
          <a:prstGeom prst="bentConnector3">
            <a:avLst>
              <a:gd fmla="val 4999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9" name="Google Shape;1579;p65"/>
          <p:cNvCxnSpPr>
            <a:stCxn id="1576" idx="4"/>
            <a:endCxn id="1560" idx="0"/>
          </p:cNvCxnSpPr>
          <p:nvPr/>
        </p:nvCxnSpPr>
        <p:spPr>
          <a:xfrm rot="5400000">
            <a:off x="3803119" y="771347"/>
            <a:ext cx="627000" cy="2235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0" name="Google Shape;1580;p65"/>
          <p:cNvCxnSpPr>
            <a:stCxn id="1576" idx="4"/>
            <a:endCxn id="1581" idx="0"/>
          </p:cNvCxnSpPr>
          <p:nvPr/>
        </p:nvCxnSpPr>
        <p:spPr>
          <a:xfrm flipH="1" rot="-5400000">
            <a:off x="5849569" y="960497"/>
            <a:ext cx="880200" cy="2110500"/>
          </a:xfrm>
          <a:prstGeom prst="bentConnector3">
            <a:avLst>
              <a:gd fmla="val 3720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82" name="Google Shape;1582;p65"/>
          <p:cNvGrpSpPr/>
          <p:nvPr/>
        </p:nvGrpSpPr>
        <p:grpSpPr>
          <a:xfrm>
            <a:off x="6118525" y="2154250"/>
            <a:ext cx="1992900" cy="2048750"/>
            <a:chOff x="314500" y="2158200"/>
            <a:chExt cx="1992900" cy="2048750"/>
          </a:xfrm>
        </p:grpSpPr>
        <p:sp>
          <p:nvSpPr>
            <p:cNvPr id="1578" name="Google Shape;1578;p65"/>
            <p:cNvSpPr/>
            <p:nvPr/>
          </p:nvSpPr>
          <p:spPr>
            <a:xfrm>
              <a:off x="471225" y="2158200"/>
              <a:ext cx="1014900" cy="9990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83" name="Google Shape;1583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852" y="2295265"/>
              <a:ext cx="703650" cy="6282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4" name="Google Shape;1584;p65"/>
            <p:cNvGrpSpPr/>
            <p:nvPr/>
          </p:nvGrpSpPr>
          <p:grpSpPr>
            <a:xfrm>
              <a:off x="1075750" y="2459700"/>
              <a:ext cx="930300" cy="999000"/>
              <a:chOff x="1357600" y="4296700"/>
              <a:chExt cx="930300" cy="999000"/>
            </a:xfrm>
          </p:grpSpPr>
          <p:sp>
            <p:nvSpPr>
              <p:cNvPr id="1581" name="Google Shape;1581;p65"/>
              <p:cNvSpPr/>
              <p:nvPr/>
            </p:nvSpPr>
            <p:spPr>
              <a:xfrm>
                <a:off x="1357600" y="4296700"/>
                <a:ext cx="930300" cy="999000"/>
              </a:xfrm>
              <a:prstGeom prst="rect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585" name="Google Shape;1585;p6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486850" y="4474000"/>
                <a:ext cx="644399" cy="644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86" name="Google Shape;1586;p65"/>
            <p:cNvSpPr txBox="1"/>
            <p:nvPr/>
          </p:nvSpPr>
          <p:spPr>
            <a:xfrm>
              <a:off x="314500" y="3578750"/>
              <a:ext cx="1992900" cy="6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x4 Smaller products</a:t>
              </a:r>
              <a:endParaRPr b="1">
                <a:solidFill>
                  <a:srgbClr val="D9D9D9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>
                  <a:solidFill>
                    <a:srgbClr val="D9D9D9"/>
                  </a:solidFill>
                </a:rPr>
                <a:t>(similar structures)</a:t>
              </a:r>
              <a:endParaRPr b="1">
                <a:solidFill>
                  <a:srgbClr val="D9D9D9"/>
                </a:solidFill>
              </a:endParaRPr>
            </a:p>
          </p:txBody>
        </p:sp>
      </p:grpSp>
      <p:sp>
        <p:nvSpPr>
          <p:cNvPr id="1587" name="Google Shape;1587;p65"/>
          <p:cNvSpPr txBox="1"/>
          <p:nvPr/>
        </p:nvSpPr>
        <p:spPr>
          <a:xfrm>
            <a:off x="813625" y="6372425"/>
            <a:ext cx="33867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9D9"/>
                </a:solidFill>
              </a:rPr>
              <a:t>VBS3 product group</a:t>
            </a:r>
            <a:r>
              <a:rPr lang="en-US">
                <a:solidFill>
                  <a:srgbClr val="D9D9D9"/>
                </a:solidFill>
              </a:rPr>
              <a:t> </a:t>
            </a:r>
            <a:r>
              <a:rPr i="1" lang="en-US">
                <a:solidFill>
                  <a:srgbClr val="D9D9D9"/>
                </a:solidFill>
              </a:rPr>
              <a:t>(30-40 people)</a:t>
            </a:r>
            <a:endParaRPr i="1">
              <a:solidFill>
                <a:srgbClr val="D9D9D9"/>
              </a:solidFill>
            </a:endParaRPr>
          </a:p>
        </p:txBody>
      </p:sp>
      <p:grpSp>
        <p:nvGrpSpPr>
          <p:cNvPr id="1588" name="Google Shape;1588;p65"/>
          <p:cNvGrpSpPr/>
          <p:nvPr/>
        </p:nvGrpSpPr>
        <p:grpSpPr>
          <a:xfrm>
            <a:off x="8204725" y="2202638"/>
            <a:ext cx="3577800" cy="3260988"/>
            <a:chOff x="8399200" y="2202588"/>
            <a:chExt cx="3577800" cy="3260988"/>
          </a:xfrm>
        </p:grpSpPr>
        <p:sp>
          <p:nvSpPr>
            <p:cNvPr id="1589" name="Google Shape;1589;p65"/>
            <p:cNvSpPr/>
            <p:nvPr/>
          </p:nvSpPr>
          <p:spPr>
            <a:xfrm>
              <a:off x="8399200" y="2202588"/>
              <a:ext cx="3577800" cy="2713800"/>
            </a:xfrm>
            <a:prstGeom prst="rect">
              <a:avLst/>
            </a:prstGeom>
            <a:noFill/>
            <a:ln cap="flat" cmpd="sng" w="28575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65"/>
            <p:cNvSpPr txBox="1"/>
            <p:nvPr/>
          </p:nvSpPr>
          <p:spPr>
            <a:xfrm>
              <a:off x="8881350" y="5066075"/>
              <a:ext cx="2993700" cy="3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D9D9D9"/>
                  </a:solidFill>
                </a:rPr>
                <a:t>Central resources </a:t>
              </a:r>
              <a:r>
                <a:rPr i="1" lang="en-US">
                  <a:solidFill>
                    <a:srgbClr val="D9D9D9"/>
                  </a:solidFill>
                </a:rPr>
                <a:t>(~30 people)</a:t>
              </a:r>
              <a:endParaRPr i="1">
                <a:solidFill>
                  <a:srgbClr val="D9D9D9"/>
                </a:solidFill>
              </a:endParaRPr>
            </a:p>
          </p:txBody>
        </p:sp>
        <p:grpSp>
          <p:nvGrpSpPr>
            <p:cNvPr id="1591" name="Google Shape;1591;p65"/>
            <p:cNvGrpSpPr/>
            <p:nvPr/>
          </p:nvGrpSpPr>
          <p:grpSpPr>
            <a:xfrm>
              <a:off x="8571325" y="3959788"/>
              <a:ext cx="1163400" cy="950200"/>
              <a:chOff x="6666850" y="5422225"/>
              <a:chExt cx="1163400" cy="950200"/>
            </a:xfrm>
          </p:grpSpPr>
          <p:sp>
            <p:nvSpPr>
              <p:cNvPr id="1592" name="Google Shape;1592;p65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65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UX Design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594" name="Google Shape;1594;p65"/>
            <p:cNvGrpSpPr/>
            <p:nvPr/>
          </p:nvGrpSpPr>
          <p:grpSpPr>
            <a:xfrm>
              <a:off x="8526313" y="2305725"/>
              <a:ext cx="1253400" cy="1654050"/>
              <a:chOff x="6666850" y="4718375"/>
              <a:chExt cx="1253400" cy="1654050"/>
            </a:xfrm>
          </p:grpSpPr>
          <p:sp>
            <p:nvSpPr>
              <p:cNvPr id="1595" name="Google Shape;1595;p65"/>
              <p:cNvSpPr/>
              <p:nvPr/>
            </p:nvSpPr>
            <p:spPr>
              <a:xfrm>
                <a:off x="6994300" y="4718375"/>
                <a:ext cx="598500" cy="12426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6" name="Google Shape;1596;p65"/>
              <p:cNvSpPr txBox="1"/>
              <p:nvPr/>
            </p:nvSpPr>
            <p:spPr>
              <a:xfrm>
                <a:off x="6666850" y="5974925"/>
                <a:ext cx="125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Art / Models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597" name="Google Shape;1597;p65"/>
            <p:cNvGrpSpPr/>
            <p:nvPr/>
          </p:nvGrpSpPr>
          <p:grpSpPr>
            <a:xfrm>
              <a:off x="9779725" y="2504138"/>
              <a:ext cx="1163400" cy="950200"/>
              <a:chOff x="6666850" y="5422225"/>
              <a:chExt cx="1163400" cy="950200"/>
            </a:xfrm>
          </p:grpSpPr>
          <p:sp>
            <p:nvSpPr>
              <p:cNvPr id="1598" name="Google Shape;1598;p65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9" name="Google Shape;1599;p65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DevOps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600" name="Google Shape;1600;p65"/>
            <p:cNvGrpSpPr/>
            <p:nvPr/>
          </p:nvGrpSpPr>
          <p:grpSpPr>
            <a:xfrm>
              <a:off x="10813475" y="3191913"/>
              <a:ext cx="1163400" cy="950200"/>
              <a:chOff x="6666850" y="5422225"/>
              <a:chExt cx="1163400" cy="950200"/>
            </a:xfrm>
          </p:grpSpPr>
          <p:sp>
            <p:nvSpPr>
              <p:cNvPr id="1601" name="Google Shape;1601;p65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2" name="Google Shape;1602;p65"/>
              <p:cNvSpPr txBox="1"/>
              <p:nvPr/>
            </p:nvSpPr>
            <p:spPr>
              <a:xfrm>
                <a:off x="6666850" y="5974925"/>
                <a:ext cx="1163400" cy="3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Etc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  <p:grpSp>
          <p:nvGrpSpPr>
            <p:cNvPr id="1603" name="Google Shape;1603;p65"/>
            <p:cNvGrpSpPr/>
            <p:nvPr/>
          </p:nvGrpSpPr>
          <p:grpSpPr>
            <a:xfrm>
              <a:off x="9720400" y="3629525"/>
              <a:ext cx="1163400" cy="1131400"/>
              <a:chOff x="6666850" y="5422225"/>
              <a:chExt cx="1163400" cy="1131400"/>
            </a:xfrm>
          </p:grpSpPr>
          <p:sp>
            <p:nvSpPr>
              <p:cNvPr id="1604" name="Google Shape;1604;p65"/>
              <p:cNvSpPr/>
              <p:nvPr/>
            </p:nvSpPr>
            <p:spPr>
              <a:xfrm>
                <a:off x="6949300" y="5422225"/>
                <a:ext cx="598500" cy="545700"/>
              </a:xfrm>
              <a:prstGeom prst="can">
                <a:avLst>
                  <a:gd fmla="val 14952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5" name="Google Shape;1605;p65"/>
              <p:cNvSpPr txBox="1"/>
              <p:nvPr/>
            </p:nvSpPr>
            <p:spPr>
              <a:xfrm>
                <a:off x="6666850" y="5974925"/>
                <a:ext cx="1163400" cy="57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D9D9D9"/>
                    </a:solidFill>
                  </a:rPr>
                  <a:t>Release QA</a:t>
                </a:r>
                <a:endParaRPr b="1">
                  <a:solidFill>
                    <a:srgbClr val="D9D9D9"/>
                  </a:solidFill>
                </a:endParaRPr>
              </a:p>
            </p:txBody>
          </p:sp>
        </p:grpSp>
      </p:grpSp>
      <p:cxnSp>
        <p:nvCxnSpPr>
          <p:cNvPr id="1606" name="Google Shape;1606;p65"/>
          <p:cNvCxnSpPr>
            <a:stCxn id="1576" idx="4"/>
            <a:endCxn id="1589" idx="0"/>
          </p:cNvCxnSpPr>
          <p:nvPr/>
        </p:nvCxnSpPr>
        <p:spPr>
          <a:xfrm flipH="1" rot="-5400000">
            <a:off x="7300519" y="-490453"/>
            <a:ext cx="627000" cy="47592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7" name="Google Shape;1607;p65"/>
          <p:cNvSpPr/>
          <p:nvPr/>
        </p:nvSpPr>
        <p:spPr>
          <a:xfrm>
            <a:off x="2998825" y="1059300"/>
            <a:ext cx="2722500" cy="718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66"/>
          <p:cNvSpPr txBox="1"/>
          <p:nvPr/>
        </p:nvSpPr>
        <p:spPr>
          <a:xfrm>
            <a:off x="1025400" y="1224600"/>
            <a:ext cx="10554600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No plan = chaos for lower levels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Too detailed plan = </a:t>
            </a:r>
            <a:r>
              <a:rPr i="1" lang="en-US" sz="2400" u="sng">
                <a:solidFill>
                  <a:schemeClr val="dk1"/>
                </a:solidFill>
              </a:rPr>
              <a:t>illusion</a:t>
            </a:r>
            <a:r>
              <a:rPr i="1" lang="en-US" sz="2400">
                <a:solidFill>
                  <a:schemeClr val="dk1"/>
                </a:solidFill>
              </a:rPr>
              <a:t> </a:t>
            </a:r>
            <a:r>
              <a:rPr lang="en-US" sz="2400">
                <a:solidFill>
                  <a:schemeClr val="dk1"/>
                </a:solidFill>
              </a:rPr>
              <a:t>of control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Rely on lower level leaders for details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Must involve other business functions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CEO / strategy, s</a:t>
            </a:r>
            <a:r>
              <a:rPr lang="en-US" sz="2400">
                <a:solidFill>
                  <a:schemeClr val="dk1"/>
                </a:solidFill>
              </a:rPr>
              <a:t>ales / marketing, </a:t>
            </a:r>
            <a:r>
              <a:rPr lang="en-US" sz="2400">
                <a:solidFill>
                  <a:schemeClr val="dk1"/>
                </a:solidFill>
              </a:rPr>
              <a:t>finance, </a:t>
            </a:r>
            <a:r>
              <a:rPr lang="en-US" sz="2400">
                <a:solidFill>
                  <a:schemeClr val="dk1"/>
                </a:solidFill>
              </a:rPr>
              <a:t>support, etc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Example: quarterly </a:t>
            </a:r>
            <a:r>
              <a:rPr lang="en-US" sz="2400">
                <a:solidFill>
                  <a:schemeClr val="dk1"/>
                </a:solidFill>
              </a:rPr>
              <a:t>resource </a:t>
            </a:r>
            <a:r>
              <a:rPr lang="en-US" sz="2400">
                <a:solidFill>
                  <a:schemeClr val="dk1"/>
                </a:solidFill>
              </a:rPr>
              <a:t>forecasting meeting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Forecast sales demand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Check resource supply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Take corrective action (hire, shift resources, kill projects, layoffs, etc)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613" name="Google Shape;1613;p66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Top management: a team effort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67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Global resource allocation sheet</a:t>
            </a:r>
            <a:endParaRPr/>
          </a:p>
        </p:txBody>
      </p:sp>
      <p:pic>
        <p:nvPicPr>
          <p:cNvPr id="1619" name="Google Shape;161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963" y="1251053"/>
            <a:ext cx="7324465" cy="5402097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67"/>
          <p:cNvSpPr txBox="1"/>
          <p:nvPr/>
        </p:nvSpPr>
        <p:spPr>
          <a:xfrm>
            <a:off x="10130852" y="3758800"/>
            <a:ext cx="1846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(150+ developers)</a:t>
            </a:r>
            <a:endParaRPr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68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Master production schedule</a:t>
            </a:r>
            <a:endParaRPr/>
          </a:p>
        </p:txBody>
      </p:sp>
      <p:pic>
        <p:nvPicPr>
          <p:cNvPr id="1626" name="Google Shape;1626;p68"/>
          <p:cNvPicPr preferRelativeResize="0"/>
          <p:nvPr/>
        </p:nvPicPr>
        <p:blipFill rotWithShape="1">
          <a:blip r:embed="rId3">
            <a:alphaModFix/>
          </a:blip>
          <a:srcRect b="9942" l="0" r="0" t="0"/>
          <a:stretch/>
        </p:blipFill>
        <p:spPr>
          <a:xfrm>
            <a:off x="1270900" y="1370850"/>
            <a:ext cx="8731875" cy="52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68"/>
          <p:cNvSpPr txBox="1"/>
          <p:nvPr/>
        </p:nvSpPr>
        <p:spPr>
          <a:xfrm>
            <a:off x="10377988" y="3758800"/>
            <a:ext cx="15990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(</a:t>
            </a:r>
            <a:r>
              <a:rPr b="1" lang="en-US"/>
              <a:t>80+ projects)</a:t>
            </a:r>
            <a:endParaRPr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69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Summary: key lessons learned</a:t>
            </a:r>
            <a:endParaRPr/>
          </a:p>
        </p:txBody>
      </p:sp>
      <p:sp>
        <p:nvSpPr>
          <p:cNvPr id="1633" name="Google Shape;1633;p69"/>
          <p:cNvSpPr txBox="1"/>
          <p:nvPr/>
        </p:nvSpPr>
        <p:spPr>
          <a:xfrm>
            <a:off x="1422400" y="1417650"/>
            <a:ext cx="9507900" cy="45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The org system is the product - b</a:t>
            </a:r>
            <a:r>
              <a:rPr lang="en-US" sz="2400"/>
              <a:t>alance </a:t>
            </a:r>
            <a:r>
              <a:rPr lang="en-US" sz="2400"/>
              <a:t>order and chaos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Small, cross-functional teams are the basic building block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People managers should lead people (not technical managers)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Staff functions are perfect for senior non-managers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Middle management gets what it </a:t>
            </a:r>
            <a:r>
              <a:rPr i="1" lang="en-US" sz="2400"/>
              <a:t>inspects</a:t>
            </a:r>
            <a:r>
              <a:rPr lang="en-US" sz="2400"/>
              <a:t> (not what it </a:t>
            </a:r>
            <a:r>
              <a:rPr i="1" lang="en-US" sz="2400"/>
              <a:t>expects</a:t>
            </a:r>
            <a:r>
              <a:rPr lang="en-US" sz="2400"/>
              <a:t>)</a:t>
            </a:r>
            <a:br>
              <a:rPr lang="en-US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Top management is a team effort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70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Thank you! Questions?</a:t>
            </a:r>
            <a:endParaRPr/>
          </a:p>
        </p:txBody>
      </p:sp>
      <p:sp>
        <p:nvSpPr>
          <p:cNvPr id="1639" name="Google Shape;1639;p70"/>
          <p:cNvSpPr txBox="1"/>
          <p:nvPr/>
        </p:nvSpPr>
        <p:spPr>
          <a:xfrm>
            <a:off x="344850" y="1395150"/>
            <a:ext cx="7012800" cy="53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Slides: </a:t>
            </a:r>
            <a:r>
              <a:rPr b="1" lang="en-US" sz="1800" u="sng">
                <a:solidFill>
                  <a:schemeClr val="hlink"/>
                </a:solidFill>
                <a:hlinkClick r:id="rId3"/>
              </a:rPr>
              <a:t>tinyurl.com/ABGameOn2018</a:t>
            </a:r>
            <a:r>
              <a:rPr b="1" lang="en-US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Contact: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Andrew Barron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www.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andrewbarron.net</a:t>
            </a:r>
            <a:r>
              <a:rPr lang="en-US" sz="1800"/>
              <a:t>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hlinkClick r:id="rId6"/>
              </a:rPr>
              <a:t>linkedin.com/in/andrew-w-barron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7"/>
              </a:rPr>
              <a:t>info@andrewbarron.net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8"/>
              </a:rPr>
              <a:t>andrew.barron@bisimulations.com</a:t>
            </a:r>
            <a:r>
              <a:rPr lang="en-US" sz="1800"/>
              <a:t>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Recommended reading: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u="sng">
                <a:solidFill>
                  <a:schemeClr val="dk1"/>
                </a:solidFill>
              </a:rPr>
              <a:t>The Goa</a:t>
            </a:r>
            <a:r>
              <a:rPr lang="en-US" sz="1800">
                <a:solidFill>
                  <a:schemeClr val="dk1"/>
                </a:solidFill>
              </a:rPr>
              <a:t>l - Eliyahu Goldratt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u="sng">
                <a:solidFill>
                  <a:schemeClr val="dk1"/>
                </a:solidFill>
              </a:rPr>
              <a:t>The Phoenix Project</a:t>
            </a:r>
            <a:r>
              <a:rPr lang="en-US" sz="1800">
                <a:solidFill>
                  <a:schemeClr val="dk1"/>
                </a:solidFill>
              </a:rPr>
              <a:t> - Gene Kim, Kevin Behr, George Spafford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u="sng">
                <a:solidFill>
                  <a:schemeClr val="dk1"/>
                </a:solidFill>
              </a:rPr>
              <a:t>The Wisdom of Teams</a:t>
            </a:r>
            <a:r>
              <a:rPr lang="en-US" sz="1800">
                <a:solidFill>
                  <a:schemeClr val="dk1"/>
                </a:solidFill>
              </a:rPr>
              <a:t> - Jon Katzenbach, Douglas Smith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u="sng">
                <a:solidFill>
                  <a:schemeClr val="dk1"/>
                </a:solidFill>
              </a:rPr>
              <a:t>The Three Levels of Leadership</a:t>
            </a:r>
            <a:r>
              <a:rPr lang="en-US" sz="1800">
                <a:solidFill>
                  <a:schemeClr val="dk1"/>
                </a:solidFill>
              </a:rPr>
              <a:t> - James Scouller </a:t>
            </a:r>
            <a:endParaRPr sz="1800" u="sng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u="sng">
                <a:solidFill>
                  <a:schemeClr val="dk1"/>
                </a:solidFill>
              </a:rPr>
              <a:t>The Effective Manager</a:t>
            </a:r>
            <a:r>
              <a:rPr lang="en-US" sz="1800">
                <a:solidFill>
                  <a:schemeClr val="dk1"/>
                </a:solidFill>
              </a:rPr>
              <a:t> - Mark Horstman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u="sng">
                <a:solidFill>
                  <a:schemeClr val="dk1"/>
                </a:solidFill>
              </a:rPr>
              <a:t>Manager Tools Podcast</a:t>
            </a:r>
            <a:r>
              <a:rPr lang="en-US" sz="1800">
                <a:solidFill>
                  <a:schemeClr val="dk1"/>
                </a:solidFill>
              </a:rPr>
              <a:t> - </a:t>
            </a:r>
            <a:r>
              <a:rPr lang="en-US" sz="1800" u="sng">
                <a:solidFill>
                  <a:schemeClr val="hlink"/>
                </a:solidFill>
                <a:hlinkClick r:id="rId9"/>
              </a:rPr>
              <a:t>www.manager-tools.com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u="sng">
                <a:solidFill>
                  <a:schemeClr val="dk1"/>
                </a:solidFill>
              </a:rPr>
              <a:t>Good to Great</a:t>
            </a:r>
            <a:r>
              <a:rPr lang="en-US" sz="1800">
                <a:solidFill>
                  <a:schemeClr val="dk1"/>
                </a:solidFill>
              </a:rPr>
              <a:t> - Jim Collins</a:t>
            </a:r>
            <a:endParaRPr sz="1800"/>
          </a:p>
        </p:txBody>
      </p:sp>
      <p:pic>
        <p:nvPicPr>
          <p:cNvPr id="1640" name="Google Shape;1640;p7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01887" y="4825050"/>
            <a:ext cx="2333325" cy="15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1" name="Google Shape;1641;p70"/>
          <p:cNvGrpSpPr/>
          <p:nvPr/>
        </p:nvGrpSpPr>
        <p:grpSpPr>
          <a:xfrm>
            <a:off x="6960100" y="1720063"/>
            <a:ext cx="5016900" cy="3051488"/>
            <a:chOff x="6808575" y="1854413"/>
            <a:chExt cx="5016900" cy="3051488"/>
          </a:xfrm>
        </p:grpSpPr>
        <p:sp>
          <p:nvSpPr>
            <p:cNvPr id="1642" name="Google Shape;1642;p70"/>
            <p:cNvSpPr txBox="1"/>
            <p:nvPr/>
          </p:nvSpPr>
          <p:spPr>
            <a:xfrm>
              <a:off x="6808575" y="4356300"/>
              <a:ext cx="50169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chemeClr val="hlink"/>
                  </a:solidFill>
                  <a:hlinkClick r:id="rId11"/>
                </a:rPr>
                <a:t>bisimulations.com/company/careers</a:t>
              </a:r>
              <a:r>
                <a:rPr lang="en-US" sz="1800"/>
                <a:t> </a:t>
              </a:r>
              <a:endParaRPr sz="1800"/>
            </a:p>
          </p:txBody>
        </p:sp>
        <p:sp>
          <p:nvSpPr>
            <p:cNvPr id="1643" name="Google Shape;1643;p70"/>
            <p:cNvSpPr txBox="1"/>
            <p:nvPr/>
          </p:nvSpPr>
          <p:spPr>
            <a:xfrm>
              <a:off x="7412025" y="1854413"/>
              <a:ext cx="38100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/>
                <a:t>Work with me in Prague!</a:t>
              </a:r>
              <a:endParaRPr sz="2400"/>
            </a:p>
          </p:txBody>
        </p:sp>
        <p:pic>
          <p:nvPicPr>
            <p:cNvPr id="1644" name="Google Shape;1644;p7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716800" y="2404028"/>
              <a:ext cx="3200446" cy="19522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We’ve been there and escaped</a:t>
            </a:r>
            <a:endParaRPr/>
          </a:p>
        </p:txBody>
      </p:sp>
      <p:pic>
        <p:nvPicPr>
          <p:cNvPr id="224" name="Google Shape;2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75" y="1551475"/>
            <a:ext cx="7538224" cy="447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39"/>
          <p:cNvGrpSpPr/>
          <p:nvPr/>
        </p:nvGrpSpPr>
        <p:grpSpPr>
          <a:xfrm>
            <a:off x="439150" y="5213875"/>
            <a:ext cx="5566575" cy="1230825"/>
            <a:chOff x="4933650" y="5200950"/>
            <a:chExt cx="5566575" cy="1230825"/>
          </a:xfrm>
        </p:grpSpPr>
        <p:grpSp>
          <p:nvGrpSpPr>
            <p:cNvPr id="226" name="Google Shape;226;p39"/>
            <p:cNvGrpSpPr/>
            <p:nvPr/>
          </p:nvGrpSpPr>
          <p:grpSpPr>
            <a:xfrm>
              <a:off x="4933650" y="5387850"/>
              <a:ext cx="1511100" cy="930000"/>
              <a:chOff x="2441000" y="5092225"/>
              <a:chExt cx="1511100" cy="930000"/>
            </a:xfrm>
          </p:grpSpPr>
          <p:cxnSp>
            <p:nvCxnSpPr>
              <p:cNvPr id="227" name="Google Shape;227;p39"/>
              <p:cNvCxnSpPr>
                <a:stCxn id="228" idx="0"/>
              </p:cNvCxnSpPr>
              <p:nvPr/>
            </p:nvCxnSpPr>
            <p:spPr>
              <a:xfrm flipH="1" rot="10800000">
                <a:off x="3196550" y="5092225"/>
                <a:ext cx="445500" cy="5295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228" name="Google Shape;228;p39"/>
              <p:cNvSpPr txBox="1"/>
              <p:nvPr/>
            </p:nvSpPr>
            <p:spPr>
              <a:xfrm>
                <a:off x="2441000" y="5621725"/>
                <a:ext cx="1511100" cy="40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FF0000"/>
                    </a:solidFill>
                  </a:rPr>
                  <a:t>15% turnover</a:t>
                </a:r>
                <a:endParaRPr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29" name="Google Shape;229;p39"/>
            <p:cNvGrpSpPr/>
            <p:nvPr/>
          </p:nvGrpSpPr>
          <p:grpSpPr>
            <a:xfrm>
              <a:off x="6749275" y="5200950"/>
              <a:ext cx="545100" cy="1116900"/>
              <a:chOff x="4179150" y="4905325"/>
              <a:chExt cx="545100" cy="1116900"/>
            </a:xfrm>
          </p:grpSpPr>
          <p:cxnSp>
            <p:nvCxnSpPr>
              <p:cNvPr id="230" name="Google Shape;230;p39"/>
              <p:cNvCxnSpPr>
                <a:stCxn id="231" idx="0"/>
              </p:cNvCxnSpPr>
              <p:nvPr/>
            </p:nvCxnSpPr>
            <p:spPr>
              <a:xfrm flipH="1" rot="10800000">
                <a:off x="4451700" y="4905325"/>
                <a:ext cx="262500" cy="7164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231" name="Google Shape;231;p39"/>
              <p:cNvSpPr txBox="1"/>
              <p:nvPr/>
            </p:nvSpPr>
            <p:spPr>
              <a:xfrm>
                <a:off x="4179150" y="5621725"/>
                <a:ext cx="545100" cy="40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FF0000"/>
                    </a:solidFill>
                  </a:rPr>
                  <a:t>20</a:t>
                </a:r>
                <a:r>
                  <a:rPr b="1" lang="en-US">
                    <a:solidFill>
                      <a:srgbClr val="FF0000"/>
                    </a:solidFill>
                  </a:rPr>
                  <a:t>%</a:t>
                </a:r>
                <a:endParaRPr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32" name="Google Shape;232;p39"/>
            <p:cNvGrpSpPr/>
            <p:nvPr/>
          </p:nvGrpSpPr>
          <p:grpSpPr>
            <a:xfrm>
              <a:off x="9860775" y="5504175"/>
              <a:ext cx="639450" cy="927600"/>
              <a:chOff x="7161475" y="5176300"/>
              <a:chExt cx="639450" cy="927600"/>
            </a:xfrm>
          </p:grpSpPr>
          <p:cxnSp>
            <p:nvCxnSpPr>
              <p:cNvPr id="233" name="Google Shape;233;p39"/>
              <p:cNvCxnSpPr>
                <a:stCxn id="234" idx="0"/>
              </p:cNvCxnSpPr>
              <p:nvPr/>
            </p:nvCxnSpPr>
            <p:spPr>
              <a:xfrm flipH="1" rot="10800000">
                <a:off x="7434025" y="5176300"/>
                <a:ext cx="366900" cy="5271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234" name="Google Shape;234;p39"/>
              <p:cNvSpPr txBox="1"/>
              <p:nvPr/>
            </p:nvSpPr>
            <p:spPr>
              <a:xfrm>
                <a:off x="7161475" y="5703400"/>
                <a:ext cx="545100" cy="40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>
                    <a:solidFill>
                      <a:srgbClr val="FF0000"/>
                    </a:solidFill>
                  </a:rPr>
                  <a:t>3</a:t>
                </a:r>
                <a:r>
                  <a:rPr b="1" lang="en-US">
                    <a:solidFill>
                      <a:srgbClr val="FF0000"/>
                    </a:solidFill>
                  </a:rPr>
                  <a:t>%</a:t>
                </a:r>
                <a:endParaRPr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35" name="Google Shape;235;p39"/>
          <p:cNvSpPr txBox="1"/>
          <p:nvPr/>
        </p:nvSpPr>
        <p:spPr>
          <a:xfrm>
            <a:off x="7697500" y="1516768"/>
            <a:ext cx="4972500" cy="21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2013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15% employee turnover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Constant crunch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200% over-budget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Unpredictable</a:t>
            </a:r>
            <a:endParaRPr sz="2400"/>
          </a:p>
        </p:txBody>
      </p:sp>
      <p:sp>
        <p:nvSpPr>
          <p:cNvPr id="236" name="Google Shape;236;p39"/>
          <p:cNvSpPr txBox="1"/>
          <p:nvPr/>
        </p:nvSpPr>
        <p:spPr>
          <a:xfrm>
            <a:off x="7697500" y="3745093"/>
            <a:ext cx="4972500" cy="21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2018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3% turnover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Zero crunch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60% less bugs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On-budget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Predictable.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The Goal</a:t>
            </a:r>
            <a:endParaRPr/>
          </a:p>
        </p:txBody>
      </p:sp>
      <p:sp>
        <p:nvSpPr>
          <p:cNvPr id="242" name="Google Shape;242;p40"/>
          <p:cNvSpPr txBox="1"/>
          <p:nvPr/>
        </p:nvSpPr>
        <p:spPr>
          <a:xfrm>
            <a:off x="503850" y="2980125"/>
            <a:ext cx="42798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Building a </a:t>
            </a:r>
            <a:r>
              <a:rPr b="1" lang="en-US" sz="3000"/>
              <a:t>product</a:t>
            </a:r>
            <a:endParaRPr b="1" sz="3000"/>
          </a:p>
        </p:txBody>
      </p:sp>
      <p:sp>
        <p:nvSpPr>
          <p:cNvPr id="243" name="Google Shape;243;p40"/>
          <p:cNvSpPr txBox="1"/>
          <p:nvPr/>
        </p:nvSpPr>
        <p:spPr>
          <a:xfrm>
            <a:off x="6956825" y="2980125"/>
            <a:ext cx="4866300" cy="1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Building a </a:t>
            </a:r>
            <a:r>
              <a:rPr b="1" lang="en-US" sz="3000"/>
              <a:t>system </a:t>
            </a:r>
            <a:r>
              <a:rPr lang="en-US" sz="3000"/>
              <a:t>that builds products</a:t>
            </a:r>
            <a:endParaRPr sz="3000"/>
          </a:p>
        </p:txBody>
      </p:sp>
      <p:sp>
        <p:nvSpPr>
          <p:cNvPr id="244" name="Google Shape;244;p40"/>
          <p:cNvSpPr/>
          <p:nvPr/>
        </p:nvSpPr>
        <p:spPr>
          <a:xfrm>
            <a:off x="4783650" y="3089775"/>
            <a:ext cx="1620600" cy="5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0"/>
          <p:cNvSpPr txBox="1"/>
          <p:nvPr/>
        </p:nvSpPr>
        <p:spPr>
          <a:xfrm>
            <a:off x="2466900" y="5103050"/>
            <a:ext cx="72582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000"/>
              <a:t>The organization is the product.</a:t>
            </a:r>
            <a:endParaRPr i="1"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Product development as a system</a:t>
            </a:r>
            <a:endParaRPr/>
          </a:p>
        </p:txBody>
      </p:sp>
      <p:sp>
        <p:nvSpPr>
          <p:cNvPr id="251" name="Google Shape;251;p41"/>
          <p:cNvSpPr/>
          <p:nvPr/>
        </p:nvSpPr>
        <p:spPr>
          <a:xfrm>
            <a:off x="2278125" y="1151100"/>
            <a:ext cx="7043100" cy="55254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" name="Google Shape;252;p41"/>
          <p:cNvGrpSpPr/>
          <p:nvPr/>
        </p:nvGrpSpPr>
        <p:grpSpPr>
          <a:xfrm>
            <a:off x="2381825" y="1332600"/>
            <a:ext cx="4018896" cy="2696544"/>
            <a:chOff x="2381825" y="1332600"/>
            <a:chExt cx="4018896" cy="2696544"/>
          </a:xfrm>
        </p:grpSpPr>
        <p:grpSp>
          <p:nvGrpSpPr>
            <p:cNvPr id="253" name="Google Shape;253;p41"/>
            <p:cNvGrpSpPr/>
            <p:nvPr/>
          </p:nvGrpSpPr>
          <p:grpSpPr>
            <a:xfrm>
              <a:off x="2381825" y="1332600"/>
              <a:ext cx="4018896" cy="2696544"/>
              <a:chOff x="3442150" y="3886650"/>
              <a:chExt cx="4018896" cy="2696544"/>
            </a:xfrm>
          </p:grpSpPr>
          <p:sp>
            <p:nvSpPr>
              <p:cNvPr id="254" name="Google Shape;254;p41"/>
              <p:cNvSpPr/>
              <p:nvPr/>
            </p:nvSpPr>
            <p:spPr>
              <a:xfrm>
                <a:off x="3442150" y="3886650"/>
                <a:ext cx="4018896" cy="2696544"/>
              </a:xfrm>
              <a:prstGeom prst="cloud">
                <a:avLst/>
              </a:prstGeom>
              <a:solidFill>
                <a:srgbClr val="EFEFE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41"/>
              <p:cNvSpPr/>
              <p:nvPr/>
            </p:nvSpPr>
            <p:spPr>
              <a:xfrm>
                <a:off x="4446675" y="4638550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41"/>
              <p:cNvSpPr/>
              <p:nvPr/>
            </p:nvSpPr>
            <p:spPr>
              <a:xfrm>
                <a:off x="5026900" y="5218775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41"/>
              <p:cNvSpPr/>
              <p:nvPr/>
            </p:nvSpPr>
            <p:spPr>
              <a:xfrm>
                <a:off x="5124125" y="4656850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41"/>
              <p:cNvSpPr/>
              <p:nvPr/>
            </p:nvSpPr>
            <p:spPr>
              <a:xfrm>
                <a:off x="6060875" y="4917425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41"/>
              <p:cNvSpPr/>
              <p:nvPr/>
            </p:nvSpPr>
            <p:spPr>
              <a:xfrm>
                <a:off x="5801600" y="5533350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41"/>
              <p:cNvSpPr/>
              <p:nvPr/>
            </p:nvSpPr>
            <p:spPr>
              <a:xfrm>
                <a:off x="4571400" y="5533350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41"/>
              <p:cNvSpPr/>
              <p:nvPr/>
            </p:nvSpPr>
            <p:spPr>
              <a:xfrm>
                <a:off x="6297750" y="4194600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41"/>
              <p:cNvSpPr/>
              <p:nvPr/>
            </p:nvSpPr>
            <p:spPr>
              <a:xfrm>
                <a:off x="5745000" y="4476625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41"/>
              <p:cNvSpPr/>
              <p:nvPr/>
            </p:nvSpPr>
            <p:spPr>
              <a:xfrm>
                <a:off x="3836100" y="5371300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41"/>
              <p:cNvSpPr/>
              <p:nvPr/>
            </p:nvSpPr>
            <p:spPr>
              <a:xfrm>
                <a:off x="6736875" y="4975575"/>
                <a:ext cx="518700" cy="5187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5" name="Google Shape;265;p41"/>
            <p:cNvSpPr txBox="1"/>
            <p:nvPr/>
          </p:nvSpPr>
          <p:spPr>
            <a:xfrm>
              <a:off x="2783275" y="1578925"/>
              <a:ext cx="1974300" cy="6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/>
                <a:t>“Resources”</a:t>
              </a:r>
              <a:endParaRPr sz="2400"/>
            </a:p>
          </p:txBody>
        </p:sp>
      </p:grpSp>
      <p:grpSp>
        <p:nvGrpSpPr>
          <p:cNvPr id="266" name="Google Shape;266;p41"/>
          <p:cNvGrpSpPr/>
          <p:nvPr/>
        </p:nvGrpSpPr>
        <p:grpSpPr>
          <a:xfrm>
            <a:off x="6827306" y="4991425"/>
            <a:ext cx="1857816" cy="1458600"/>
            <a:chOff x="5285675" y="5004375"/>
            <a:chExt cx="1974300" cy="1458600"/>
          </a:xfrm>
        </p:grpSpPr>
        <p:sp>
          <p:nvSpPr>
            <p:cNvPr id="267" name="Google Shape;267;p41"/>
            <p:cNvSpPr/>
            <p:nvPr/>
          </p:nvSpPr>
          <p:spPr>
            <a:xfrm>
              <a:off x="5285675" y="5004375"/>
              <a:ext cx="1974300" cy="1458600"/>
            </a:xfrm>
            <a:prstGeom prst="cube">
              <a:avLst>
                <a:gd fmla="val 25000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1"/>
            <p:cNvSpPr txBox="1"/>
            <p:nvPr/>
          </p:nvSpPr>
          <p:spPr>
            <a:xfrm>
              <a:off x="5285675" y="5574550"/>
              <a:ext cx="1611300" cy="71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/>
                <a:t>Product</a:t>
              </a:r>
              <a:endParaRPr sz="2400"/>
            </a:p>
          </p:txBody>
        </p:sp>
      </p:grpSp>
      <p:grpSp>
        <p:nvGrpSpPr>
          <p:cNvPr id="269" name="Google Shape;269;p41"/>
          <p:cNvGrpSpPr/>
          <p:nvPr/>
        </p:nvGrpSpPr>
        <p:grpSpPr>
          <a:xfrm>
            <a:off x="8872000" y="5353350"/>
            <a:ext cx="3105000" cy="968100"/>
            <a:chOff x="8872000" y="5353350"/>
            <a:chExt cx="3105000" cy="968100"/>
          </a:xfrm>
        </p:grpSpPr>
        <p:sp>
          <p:nvSpPr>
            <p:cNvPr id="270" name="Google Shape;270;p41"/>
            <p:cNvSpPr txBox="1"/>
            <p:nvPr/>
          </p:nvSpPr>
          <p:spPr>
            <a:xfrm>
              <a:off x="10991800" y="5478750"/>
              <a:ext cx="985200" cy="71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/>
                <a:t>$$$</a:t>
              </a:r>
              <a:endParaRPr sz="3600"/>
            </a:p>
          </p:txBody>
        </p:sp>
        <p:grpSp>
          <p:nvGrpSpPr>
            <p:cNvPr id="271" name="Google Shape;271;p41"/>
            <p:cNvGrpSpPr/>
            <p:nvPr/>
          </p:nvGrpSpPr>
          <p:grpSpPr>
            <a:xfrm>
              <a:off x="8872000" y="5353350"/>
              <a:ext cx="2119800" cy="968100"/>
              <a:chOff x="9598675" y="4029150"/>
              <a:chExt cx="2119800" cy="968100"/>
            </a:xfrm>
          </p:grpSpPr>
          <p:sp>
            <p:nvSpPr>
              <p:cNvPr id="272" name="Google Shape;272;p41"/>
              <p:cNvSpPr/>
              <p:nvPr/>
            </p:nvSpPr>
            <p:spPr>
              <a:xfrm>
                <a:off x="9598675" y="4029150"/>
                <a:ext cx="2119800" cy="9681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41"/>
              <p:cNvSpPr txBox="1"/>
              <p:nvPr/>
            </p:nvSpPr>
            <p:spPr>
              <a:xfrm>
                <a:off x="9598675" y="4245297"/>
                <a:ext cx="1974300" cy="53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/>
                  <a:t>Sales</a:t>
                </a:r>
                <a:endParaRPr sz="2400"/>
              </a:p>
            </p:txBody>
          </p:sp>
        </p:grpSp>
      </p:grpSp>
      <p:grpSp>
        <p:nvGrpSpPr>
          <p:cNvPr id="274" name="Google Shape;274;p41"/>
          <p:cNvGrpSpPr/>
          <p:nvPr/>
        </p:nvGrpSpPr>
        <p:grpSpPr>
          <a:xfrm>
            <a:off x="3977549" y="3825675"/>
            <a:ext cx="3054300" cy="2575200"/>
            <a:chOff x="3977549" y="3825675"/>
            <a:chExt cx="3054300" cy="2575200"/>
          </a:xfrm>
        </p:grpSpPr>
        <p:sp>
          <p:nvSpPr>
            <p:cNvPr id="275" name="Google Shape;275;p41"/>
            <p:cNvSpPr/>
            <p:nvPr/>
          </p:nvSpPr>
          <p:spPr>
            <a:xfrm rot="1800379">
              <a:off x="4146859" y="4410605"/>
              <a:ext cx="2715682" cy="140534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41"/>
            <p:cNvSpPr txBox="1"/>
            <p:nvPr/>
          </p:nvSpPr>
          <p:spPr>
            <a:xfrm>
              <a:off x="4499350" y="4636050"/>
              <a:ext cx="1503000" cy="71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/>
                <a:t>Project</a:t>
              </a:r>
              <a:endParaRPr sz="2400"/>
            </a:p>
          </p:txBody>
        </p:sp>
      </p:grpSp>
      <p:grpSp>
        <p:nvGrpSpPr>
          <p:cNvPr id="277" name="Google Shape;277;p41"/>
          <p:cNvGrpSpPr/>
          <p:nvPr/>
        </p:nvGrpSpPr>
        <p:grpSpPr>
          <a:xfrm>
            <a:off x="426787" y="3393674"/>
            <a:ext cx="2130676" cy="878700"/>
            <a:chOff x="259275" y="3523326"/>
            <a:chExt cx="2556300" cy="878700"/>
          </a:xfrm>
        </p:grpSpPr>
        <p:sp>
          <p:nvSpPr>
            <p:cNvPr id="278" name="Google Shape;278;p41"/>
            <p:cNvSpPr/>
            <p:nvPr/>
          </p:nvSpPr>
          <p:spPr>
            <a:xfrm rot="-807">
              <a:off x="259275" y="3523626"/>
              <a:ext cx="2556300" cy="878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1"/>
            <p:cNvSpPr txBox="1"/>
            <p:nvPr/>
          </p:nvSpPr>
          <p:spPr>
            <a:xfrm>
              <a:off x="259275" y="3666075"/>
              <a:ext cx="19743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/>
                <a:t>Idea + $</a:t>
              </a:r>
              <a:endParaRPr sz="2400"/>
            </a:p>
          </p:txBody>
        </p:sp>
      </p:grpSp>
      <p:grpSp>
        <p:nvGrpSpPr>
          <p:cNvPr id="280" name="Google Shape;280;p41"/>
          <p:cNvGrpSpPr/>
          <p:nvPr/>
        </p:nvGrpSpPr>
        <p:grpSpPr>
          <a:xfrm>
            <a:off x="6935775" y="1426150"/>
            <a:ext cx="2065800" cy="1458600"/>
            <a:chOff x="6935775" y="1426150"/>
            <a:chExt cx="2065800" cy="1458600"/>
          </a:xfrm>
        </p:grpSpPr>
        <p:sp>
          <p:nvSpPr>
            <p:cNvPr id="281" name="Google Shape;281;p41"/>
            <p:cNvSpPr/>
            <p:nvPr/>
          </p:nvSpPr>
          <p:spPr>
            <a:xfrm>
              <a:off x="6935775" y="1426150"/>
              <a:ext cx="2065800" cy="1458600"/>
            </a:xfrm>
            <a:prstGeom prst="cloudCallout">
              <a:avLst>
                <a:gd fmla="val -73847" name="adj1"/>
                <a:gd fmla="val 97357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1"/>
            <p:cNvSpPr txBox="1"/>
            <p:nvPr/>
          </p:nvSpPr>
          <p:spPr>
            <a:xfrm>
              <a:off x="7027275" y="1490975"/>
              <a:ext cx="1974300" cy="6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/>
                <a:t>Leadership</a:t>
              </a:r>
              <a:endParaRPr sz="2400"/>
            </a:p>
          </p:txBody>
        </p:sp>
        <p:sp>
          <p:nvSpPr>
            <p:cNvPr id="283" name="Google Shape;283;p41"/>
            <p:cNvSpPr/>
            <p:nvPr/>
          </p:nvSpPr>
          <p:spPr>
            <a:xfrm>
              <a:off x="7178850" y="2013325"/>
              <a:ext cx="518700" cy="518700"/>
            </a:xfrm>
            <a:prstGeom prst="smileyFace">
              <a:avLst>
                <a:gd fmla="val 4653" name="adj"/>
              </a:avLst>
            </a:prstGeom>
            <a:solidFill>
              <a:srgbClr val="B6D7A8"/>
            </a:solidFill>
            <a:ln cap="flat" cmpd="sng" w="95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1"/>
            <p:cNvSpPr/>
            <p:nvPr/>
          </p:nvSpPr>
          <p:spPr>
            <a:xfrm>
              <a:off x="8166425" y="1896100"/>
              <a:ext cx="518700" cy="518700"/>
            </a:xfrm>
            <a:prstGeom prst="smileyFace">
              <a:avLst>
                <a:gd fmla="val 4653" name="adj"/>
              </a:avLst>
            </a:prstGeom>
            <a:solidFill>
              <a:srgbClr val="B6D7A8"/>
            </a:solidFill>
            <a:ln cap="flat" cmpd="sng" w="95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1"/>
            <p:cNvSpPr/>
            <p:nvPr/>
          </p:nvSpPr>
          <p:spPr>
            <a:xfrm>
              <a:off x="7647725" y="2152175"/>
              <a:ext cx="518700" cy="518700"/>
            </a:xfrm>
            <a:prstGeom prst="smileyFace">
              <a:avLst>
                <a:gd fmla="val 4653" name="adj"/>
              </a:avLst>
            </a:prstGeom>
            <a:solidFill>
              <a:srgbClr val="B6D7A8"/>
            </a:solidFill>
            <a:ln cap="flat" cmpd="sng" w="95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6" name="Google Shape;286;p41"/>
          <p:cNvGrpSpPr/>
          <p:nvPr/>
        </p:nvGrpSpPr>
        <p:grpSpPr>
          <a:xfrm>
            <a:off x="7317973" y="2981988"/>
            <a:ext cx="1683600" cy="1698300"/>
            <a:chOff x="9556348" y="1760500"/>
            <a:chExt cx="1683600" cy="1698300"/>
          </a:xfrm>
        </p:grpSpPr>
        <p:sp>
          <p:nvSpPr>
            <p:cNvPr id="287" name="Google Shape;287;p41"/>
            <p:cNvSpPr/>
            <p:nvPr/>
          </p:nvSpPr>
          <p:spPr>
            <a:xfrm>
              <a:off x="9556348" y="1760500"/>
              <a:ext cx="1683600" cy="1698300"/>
            </a:xfrm>
            <a:prstGeom prst="verticalScroll">
              <a:avLst>
                <a:gd fmla="val 12500" name="adj"/>
              </a:avLst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41"/>
            <p:cNvSpPr txBox="1"/>
            <p:nvPr/>
          </p:nvSpPr>
          <p:spPr>
            <a:xfrm>
              <a:off x="9736451" y="2034100"/>
              <a:ext cx="1332900" cy="115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Management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Processes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Org structures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Best practices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Practices</a:t>
              </a:r>
              <a:endParaRPr sz="18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Product development as a system</a:t>
            </a:r>
            <a:endParaRPr/>
          </a:p>
        </p:txBody>
      </p:sp>
      <p:pic>
        <p:nvPicPr>
          <p:cNvPr id="294" name="Google Shape;2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6850" y="1351175"/>
            <a:ext cx="3583525" cy="52491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5" name="Google Shape;29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300" y="1353975"/>
            <a:ext cx="3583525" cy="524353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Complexity increases exponentially</a:t>
            </a:r>
            <a:endParaRPr/>
          </a:p>
        </p:txBody>
      </p:sp>
      <p:grpSp>
        <p:nvGrpSpPr>
          <p:cNvPr id="301" name="Google Shape;301;p43"/>
          <p:cNvGrpSpPr/>
          <p:nvPr/>
        </p:nvGrpSpPr>
        <p:grpSpPr>
          <a:xfrm>
            <a:off x="372746" y="1669101"/>
            <a:ext cx="1257559" cy="4774176"/>
            <a:chOff x="372746" y="1669101"/>
            <a:chExt cx="1257559" cy="4774176"/>
          </a:xfrm>
        </p:grpSpPr>
        <p:sp>
          <p:nvSpPr>
            <p:cNvPr id="302" name="Google Shape;302;p43"/>
            <p:cNvSpPr/>
            <p:nvPr/>
          </p:nvSpPr>
          <p:spPr>
            <a:xfrm rot="2700000">
              <a:off x="858605" y="5786128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43"/>
            <p:cNvSpPr/>
            <p:nvPr/>
          </p:nvSpPr>
          <p:spPr>
            <a:xfrm rot="5401219">
              <a:off x="566850" y="3074813"/>
              <a:ext cx="846000" cy="340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493350" y="1669101"/>
              <a:ext cx="927612" cy="837000"/>
            </a:xfrm>
            <a:prstGeom prst="cloud">
              <a:avLst/>
            </a:prstGeom>
            <a:solidFill>
              <a:srgbClr val="EFEFE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5" name="Google Shape;305;p43"/>
            <p:cNvGrpSpPr/>
            <p:nvPr/>
          </p:nvGrpSpPr>
          <p:grpSpPr>
            <a:xfrm>
              <a:off x="372746" y="4455175"/>
              <a:ext cx="1153804" cy="1151101"/>
              <a:chOff x="1866821" y="4676775"/>
              <a:chExt cx="1153804" cy="1151101"/>
            </a:xfrm>
          </p:grpSpPr>
          <p:sp>
            <p:nvSpPr>
              <p:cNvPr id="306" name="Google Shape;306;p43"/>
              <p:cNvSpPr/>
              <p:nvPr/>
            </p:nvSpPr>
            <p:spPr>
              <a:xfrm>
                <a:off x="1866825" y="4676775"/>
                <a:ext cx="1153800" cy="1151100"/>
              </a:xfrm>
              <a:prstGeom prst="cube">
                <a:avLst>
                  <a:gd fmla="val 14481" name="adj"/>
                </a:avLst>
              </a:prstGeom>
              <a:solidFill>
                <a:srgbClr val="FFD9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07" name="Google Shape;307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866821" y="4842676"/>
                <a:ext cx="985200" cy="985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8" name="Google Shape;308;p43"/>
            <p:cNvGrpSpPr/>
            <p:nvPr/>
          </p:nvGrpSpPr>
          <p:grpSpPr>
            <a:xfrm>
              <a:off x="730050" y="1792700"/>
              <a:ext cx="439200" cy="589800"/>
              <a:chOff x="2417875" y="1950175"/>
              <a:chExt cx="439200" cy="589800"/>
            </a:xfrm>
          </p:grpSpPr>
          <p:sp>
            <p:nvSpPr>
              <p:cNvPr id="309" name="Google Shape;309;p43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solidFill>
                <a:srgbClr val="D9EAD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43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43"/>
              <p:cNvSpPr/>
              <p:nvPr/>
            </p:nvSpPr>
            <p:spPr>
              <a:xfrm>
                <a:off x="2630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43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43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4" name="Google Shape;314;p43"/>
          <p:cNvSpPr txBox="1"/>
          <p:nvPr/>
        </p:nvSpPr>
        <p:spPr>
          <a:xfrm>
            <a:off x="426175" y="6328500"/>
            <a:ext cx="8784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2006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 txBox="1"/>
          <p:nvPr>
            <p:ph idx="1" type="body"/>
          </p:nvPr>
        </p:nvSpPr>
        <p:spPr>
          <a:xfrm>
            <a:off x="1422401" y="3"/>
            <a:ext cx="10554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en-US"/>
              <a:t>Complexity increases exponentially</a:t>
            </a:r>
            <a:endParaRPr/>
          </a:p>
        </p:txBody>
      </p:sp>
      <p:grpSp>
        <p:nvGrpSpPr>
          <p:cNvPr id="320" name="Google Shape;320;p44"/>
          <p:cNvGrpSpPr/>
          <p:nvPr/>
        </p:nvGrpSpPr>
        <p:grpSpPr>
          <a:xfrm>
            <a:off x="372750" y="1669101"/>
            <a:ext cx="1257555" cy="4774176"/>
            <a:chOff x="372750" y="1669101"/>
            <a:chExt cx="1257555" cy="4774176"/>
          </a:xfrm>
        </p:grpSpPr>
        <p:sp>
          <p:nvSpPr>
            <p:cNvPr id="321" name="Google Shape;321;p44"/>
            <p:cNvSpPr/>
            <p:nvPr/>
          </p:nvSpPr>
          <p:spPr>
            <a:xfrm rot="2700000">
              <a:off x="858605" y="5786128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44"/>
            <p:cNvSpPr/>
            <p:nvPr/>
          </p:nvSpPr>
          <p:spPr>
            <a:xfrm rot="5401219">
              <a:off x="566850" y="3074813"/>
              <a:ext cx="846000" cy="340500"/>
            </a:xfrm>
            <a:prstGeom prst="rightArrow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44"/>
            <p:cNvSpPr/>
            <p:nvPr/>
          </p:nvSpPr>
          <p:spPr>
            <a:xfrm>
              <a:off x="493350" y="1669101"/>
              <a:ext cx="927612" cy="837000"/>
            </a:xfrm>
            <a:prstGeom prst="cloud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44"/>
            <p:cNvSpPr/>
            <p:nvPr/>
          </p:nvSpPr>
          <p:spPr>
            <a:xfrm>
              <a:off x="372750" y="4455175"/>
              <a:ext cx="1153800" cy="1151100"/>
            </a:xfrm>
            <a:prstGeom prst="cube">
              <a:avLst>
                <a:gd fmla="val 14481" name="adj"/>
              </a:avLst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5" name="Google Shape;325;p44"/>
            <p:cNvGrpSpPr/>
            <p:nvPr/>
          </p:nvGrpSpPr>
          <p:grpSpPr>
            <a:xfrm>
              <a:off x="730050" y="1792700"/>
              <a:ext cx="439200" cy="589800"/>
              <a:chOff x="2417875" y="1950175"/>
              <a:chExt cx="439200" cy="589800"/>
            </a:xfrm>
          </p:grpSpPr>
          <p:sp>
            <p:nvSpPr>
              <p:cNvPr id="326" name="Google Shape;326;p44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44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44"/>
              <p:cNvSpPr/>
              <p:nvPr/>
            </p:nvSpPr>
            <p:spPr>
              <a:xfrm>
                <a:off x="2630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44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44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1" name="Google Shape;331;p44"/>
          <p:cNvGrpSpPr/>
          <p:nvPr/>
        </p:nvGrpSpPr>
        <p:grpSpPr>
          <a:xfrm>
            <a:off x="2213225" y="1451972"/>
            <a:ext cx="1474530" cy="4991292"/>
            <a:chOff x="2213225" y="1451972"/>
            <a:chExt cx="1474530" cy="4991292"/>
          </a:xfrm>
        </p:grpSpPr>
        <p:grpSp>
          <p:nvGrpSpPr>
            <p:cNvPr id="332" name="Google Shape;332;p44"/>
            <p:cNvGrpSpPr/>
            <p:nvPr/>
          </p:nvGrpSpPr>
          <p:grpSpPr>
            <a:xfrm>
              <a:off x="2339421" y="4455163"/>
              <a:ext cx="1153804" cy="1151101"/>
              <a:chOff x="1866821" y="4676775"/>
              <a:chExt cx="1153804" cy="1151101"/>
            </a:xfrm>
          </p:grpSpPr>
          <p:sp>
            <p:nvSpPr>
              <p:cNvPr id="333" name="Google Shape;333;p44"/>
              <p:cNvSpPr/>
              <p:nvPr/>
            </p:nvSpPr>
            <p:spPr>
              <a:xfrm>
                <a:off x="1866825" y="4676775"/>
                <a:ext cx="1153800" cy="1151100"/>
              </a:xfrm>
              <a:prstGeom prst="cube">
                <a:avLst>
                  <a:gd fmla="val 14481" name="adj"/>
                </a:avLst>
              </a:prstGeom>
              <a:solidFill>
                <a:srgbClr val="FFD9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34" name="Google Shape;334;p4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866821" y="4842676"/>
                <a:ext cx="985200" cy="985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5" name="Google Shape;335;p44"/>
            <p:cNvSpPr/>
            <p:nvPr/>
          </p:nvSpPr>
          <p:spPr>
            <a:xfrm>
              <a:off x="2374750" y="3984113"/>
              <a:ext cx="927600" cy="589800"/>
            </a:xfrm>
            <a:prstGeom prst="cube">
              <a:avLst>
                <a:gd fmla="val 14481" name="adj"/>
              </a:avLst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DLC</a:t>
              </a:r>
              <a:endParaRPr sz="1800"/>
            </a:p>
          </p:txBody>
        </p:sp>
        <p:sp>
          <p:nvSpPr>
            <p:cNvPr id="336" name="Google Shape;336;p44"/>
            <p:cNvSpPr/>
            <p:nvPr/>
          </p:nvSpPr>
          <p:spPr>
            <a:xfrm rot="2700000">
              <a:off x="2916055" y="5786115"/>
              <a:ext cx="706400" cy="47729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4"/>
            <p:cNvSpPr/>
            <p:nvPr/>
          </p:nvSpPr>
          <p:spPr>
            <a:xfrm>
              <a:off x="2213225" y="1451972"/>
              <a:ext cx="1250640" cy="1054080"/>
            </a:xfrm>
            <a:prstGeom prst="cloud">
              <a:avLst/>
            </a:prstGeom>
            <a:solidFill>
              <a:srgbClr val="EFEFE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44"/>
            <p:cNvSpPr/>
            <p:nvPr/>
          </p:nvSpPr>
          <p:spPr>
            <a:xfrm rot="5401219">
              <a:off x="2415550" y="3074825"/>
              <a:ext cx="846000" cy="340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9" name="Google Shape;339;p44"/>
            <p:cNvGrpSpPr/>
            <p:nvPr/>
          </p:nvGrpSpPr>
          <p:grpSpPr>
            <a:xfrm>
              <a:off x="2618938" y="1684113"/>
              <a:ext cx="439200" cy="589800"/>
              <a:chOff x="2417875" y="1950175"/>
              <a:chExt cx="439200" cy="589800"/>
            </a:xfrm>
          </p:grpSpPr>
          <p:sp>
            <p:nvSpPr>
              <p:cNvPr id="340" name="Google Shape;340;p44"/>
              <p:cNvSpPr/>
              <p:nvPr/>
            </p:nvSpPr>
            <p:spPr>
              <a:xfrm>
                <a:off x="2417875" y="1950175"/>
                <a:ext cx="439200" cy="589800"/>
              </a:xfrm>
              <a:prstGeom prst="can">
                <a:avLst>
                  <a:gd fmla="val 25000" name="adj"/>
                </a:avLst>
              </a:prstGeom>
              <a:solidFill>
                <a:srgbClr val="D9EAD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44"/>
              <p:cNvSpPr/>
              <p:nvPr/>
            </p:nvSpPr>
            <p:spPr>
              <a:xfrm>
                <a:off x="2481125" y="22886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44"/>
              <p:cNvSpPr/>
              <p:nvPr/>
            </p:nvSpPr>
            <p:spPr>
              <a:xfrm>
                <a:off x="259020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44"/>
              <p:cNvSpPr/>
              <p:nvPr/>
            </p:nvSpPr>
            <p:spPr>
              <a:xfrm>
                <a:off x="2432650" y="222145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44"/>
              <p:cNvSpPr/>
              <p:nvPr/>
            </p:nvSpPr>
            <p:spPr>
              <a:xfrm>
                <a:off x="2630950" y="2309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44"/>
              <p:cNvSpPr/>
              <p:nvPr/>
            </p:nvSpPr>
            <p:spPr>
              <a:xfrm>
                <a:off x="26455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44"/>
              <p:cNvSpPr/>
              <p:nvPr/>
            </p:nvSpPr>
            <p:spPr>
              <a:xfrm>
                <a:off x="2447225" y="2090300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B6D7A8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44"/>
              <p:cNvSpPr/>
              <p:nvPr/>
            </p:nvSpPr>
            <p:spPr>
              <a:xfrm>
                <a:off x="2518950" y="2145925"/>
                <a:ext cx="198300" cy="198300"/>
              </a:xfrm>
              <a:prstGeom prst="smileyFace">
                <a:avLst>
                  <a:gd fmla="val 4653" name="adj"/>
                </a:avLst>
              </a:prstGeom>
              <a:solidFill>
                <a:srgbClr val="FFE59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8" name="Google Shape;348;p44"/>
          <p:cNvSpPr txBox="1"/>
          <p:nvPr/>
        </p:nvSpPr>
        <p:spPr>
          <a:xfrm>
            <a:off x="426175" y="6328500"/>
            <a:ext cx="8784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7B7B7"/>
                </a:solidFill>
              </a:rPr>
              <a:t>2006</a:t>
            </a:r>
            <a:endParaRPr sz="2400">
              <a:solidFill>
                <a:srgbClr val="B7B7B7"/>
              </a:solidFill>
            </a:endParaRPr>
          </a:p>
        </p:txBody>
      </p:sp>
      <p:sp>
        <p:nvSpPr>
          <p:cNvPr id="349" name="Google Shape;349;p44"/>
          <p:cNvSpPr txBox="1"/>
          <p:nvPr/>
        </p:nvSpPr>
        <p:spPr>
          <a:xfrm>
            <a:off x="2362050" y="6328500"/>
            <a:ext cx="13257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2007-08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ro Orang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in Content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